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4"/>
  </p:notesMasterIdLst>
  <p:handoutMasterIdLst>
    <p:handoutMasterId r:id="rId25"/>
  </p:handoutMasterIdLst>
  <p:sldIdLst>
    <p:sldId id="256" r:id="rId2"/>
    <p:sldId id="257" r:id="rId3"/>
    <p:sldId id="258" r:id="rId4"/>
    <p:sldId id="270" r:id="rId5"/>
    <p:sldId id="259" r:id="rId6"/>
    <p:sldId id="272" r:id="rId7"/>
    <p:sldId id="273" r:id="rId8"/>
    <p:sldId id="274" r:id="rId9"/>
    <p:sldId id="275" r:id="rId10"/>
    <p:sldId id="276" r:id="rId11"/>
    <p:sldId id="277" r:id="rId12"/>
    <p:sldId id="278" r:id="rId13"/>
    <p:sldId id="283" r:id="rId14"/>
    <p:sldId id="284" r:id="rId15"/>
    <p:sldId id="285" r:id="rId16"/>
    <p:sldId id="286" r:id="rId17"/>
    <p:sldId id="287" r:id="rId18"/>
    <p:sldId id="288" r:id="rId19"/>
    <p:sldId id="268" r:id="rId20"/>
    <p:sldId id="266" r:id="rId21"/>
    <p:sldId id="265" r:id="rId22"/>
    <p:sldId id="282" r:id="rId23"/>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FFCCFF"/>
    <a:srgbClr val="FF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61" autoAdjust="0"/>
  </p:normalViewPr>
  <p:slideViewPr>
    <p:cSldViewPr snapToGrid="0">
      <p:cViewPr varScale="1">
        <p:scale>
          <a:sx n="65" d="100"/>
          <a:sy n="65" d="100"/>
        </p:scale>
        <p:origin x="684" y="40"/>
      </p:cViewPr>
      <p:guideLst/>
    </p:cSldViewPr>
  </p:slideViewPr>
  <p:notesTextViewPr>
    <p:cViewPr>
      <p:scale>
        <a:sx n="1" d="1"/>
        <a:sy n="1" d="1"/>
      </p:scale>
      <p:origin x="0" y="0"/>
    </p:cViewPr>
  </p:notesTextViewPr>
  <p:sorterViewPr>
    <p:cViewPr>
      <p:scale>
        <a:sx n="200" d="100"/>
        <a:sy n="200" d="100"/>
      </p:scale>
      <p:origin x="0" y="-197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814184-C0D3-4792-9C1C-394D20A760A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zh-TW" altLang="en-US"/>
        </a:p>
      </dgm:t>
    </dgm:pt>
    <dgm:pt modelId="{BE6CDA8D-1954-4133-92EB-6E1C90F50FB6}">
      <dgm:prSet phldrT="[文字]" custT="1"/>
      <dgm:spPr/>
      <dgm:t>
        <a:bodyPr/>
        <a:lstStyle/>
        <a:p>
          <a:r>
            <a:rPr lang="en-US" altLang="zh-TW" sz="2000" dirty="0" smtClean="0"/>
            <a:t>Do you have a hero/super hero in mind? Who is he/she?</a:t>
          </a:r>
          <a:endParaRPr lang="zh-TW" altLang="en-US" sz="2000" dirty="0"/>
        </a:p>
      </dgm:t>
    </dgm:pt>
    <dgm:pt modelId="{524E2E10-8FBE-40CE-86EC-DC333A6730F1}" type="parTrans" cxnId="{2EFE781C-7FA1-410F-914C-419E3383ED17}">
      <dgm:prSet/>
      <dgm:spPr/>
      <dgm:t>
        <a:bodyPr/>
        <a:lstStyle/>
        <a:p>
          <a:endParaRPr lang="zh-TW" altLang="en-US" sz="2000"/>
        </a:p>
      </dgm:t>
    </dgm:pt>
    <dgm:pt modelId="{BE59F9FB-6685-498D-A5E0-7E1853D8132B}" type="sibTrans" cxnId="{2EFE781C-7FA1-410F-914C-419E3383ED17}">
      <dgm:prSet/>
      <dgm:spPr/>
      <dgm:t>
        <a:bodyPr/>
        <a:lstStyle/>
        <a:p>
          <a:endParaRPr lang="zh-TW" altLang="en-US" sz="2000"/>
        </a:p>
      </dgm:t>
    </dgm:pt>
    <dgm:pt modelId="{00DE1F11-EA2A-41AE-AA08-E0C525F7A963}">
      <dgm:prSet phldrT="[文字]" custT="1"/>
      <dgm:spPr/>
      <dgm:t>
        <a:bodyPr/>
        <a:lstStyle/>
        <a:p>
          <a:r>
            <a:rPr lang="en-US" altLang="zh-TW" sz="2000" dirty="0" smtClean="0"/>
            <a:t>What are their super powers?</a:t>
          </a:r>
          <a:endParaRPr lang="zh-TW" altLang="en-US" sz="2000" dirty="0"/>
        </a:p>
      </dgm:t>
    </dgm:pt>
    <dgm:pt modelId="{341367A5-968E-4E7E-8F41-05BEB49E4AA9}" type="parTrans" cxnId="{45739697-EDAB-4CB8-9AA7-4658B3C431EA}">
      <dgm:prSet/>
      <dgm:spPr/>
      <dgm:t>
        <a:bodyPr/>
        <a:lstStyle/>
        <a:p>
          <a:endParaRPr lang="zh-TW" altLang="en-US" sz="2000"/>
        </a:p>
      </dgm:t>
    </dgm:pt>
    <dgm:pt modelId="{154C246C-D544-4CCC-ACD4-91B04C156B9D}" type="sibTrans" cxnId="{45739697-EDAB-4CB8-9AA7-4658B3C431EA}">
      <dgm:prSet/>
      <dgm:spPr/>
      <dgm:t>
        <a:bodyPr/>
        <a:lstStyle/>
        <a:p>
          <a:endParaRPr lang="zh-TW" altLang="en-US" sz="2000"/>
        </a:p>
      </dgm:t>
    </dgm:pt>
    <dgm:pt modelId="{DEAEC2D8-F7C8-4B3C-8B9B-465997F34462}">
      <dgm:prSet phldrT="[文字]" custT="1"/>
      <dgm:spPr/>
      <dgm:t>
        <a:bodyPr/>
        <a:lstStyle/>
        <a:p>
          <a:r>
            <a:rPr lang="en-US" altLang="zh-TW" sz="2000" dirty="0" smtClean="0"/>
            <a:t>The book is called </a:t>
          </a:r>
          <a:r>
            <a:rPr lang="en-US" altLang="zh-TW" sz="2000" i="1" dirty="0" smtClean="0"/>
            <a:t>“My Hero is You”. </a:t>
          </a:r>
          <a:r>
            <a:rPr lang="en-US" altLang="zh-TW" sz="2000" i="0" dirty="0" smtClean="0"/>
            <a:t>Who do you think is the hero in the book?</a:t>
          </a:r>
          <a:endParaRPr lang="zh-TW" altLang="en-US" sz="2000" i="0" dirty="0"/>
        </a:p>
      </dgm:t>
    </dgm:pt>
    <dgm:pt modelId="{DB5C4D3B-2DDA-47F7-A714-9593282083E4}" type="parTrans" cxnId="{D381420F-F17D-4F7C-8B23-D9D32576C412}">
      <dgm:prSet/>
      <dgm:spPr/>
      <dgm:t>
        <a:bodyPr/>
        <a:lstStyle/>
        <a:p>
          <a:endParaRPr lang="zh-TW" altLang="en-US" sz="2000"/>
        </a:p>
      </dgm:t>
    </dgm:pt>
    <dgm:pt modelId="{6BBEAC84-C360-43A0-A7E5-E3D846753D5D}" type="sibTrans" cxnId="{D381420F-F17D-4F7C-8B23-D9D32576C412}">
      <dgm:prSet/>
      <dgm:spPr/>
      <dgm:t>
        <a:bodyPr/>
        <a:lstStyle/>
        <a:p>
          <a:endParaRPr lang="zh-TW" altLang="en-US" sz="2000"/>
        </a:p>
      </dgm:t>
    </dgm:pt>
    <dgm:pt modelId="{8924362D-65E4-42C8-80F8-A91AAD954487}" type="pres">
      <dgm:prSet presAssocID="{A5814184-C0D3-4792-9C1C-394D20A760AB}" presName="linear" presStyleCnt="0">
        <dgm:presLayoutVars>
          <dgm:dir/>
          <dgm:animLvl val="lvl"/>
          <dgm:resizeHandles val="exact"/>
        </dgm:presLayoutVars>
      </dgm:prSet>
      <dgm:spPr/>
      <dgm:t>
        <a:bodyPr/>
        <a:lstStyle/>
        <a:p>
          <a:endParaRPr lang="zh-TW" altLang="en-US"/>
        </a:p>
      </dgm:t>
    </dgm:pt>
    <dgm:pt modelId="{76F8CF47-FED4-4446-A4EA-FEED518BB871}" type="pres">
      <dgm:prSet presAssocID="{BE6CDA8D-1954-4133-92EB-6E1C90F50FB6}" presName="parentLin" presStyleCnt="0"/>
      <dgm:spPr/>
    </dgm:pt>
    <dgm:pt modelId="{16960232-1243-4E89-BBA5-B50E888F5B7C}" type="pres">
      <dgm:prSet presAssocID="{BE6CDA8D-1954-4133-92EB-6E1C90F50FB6}" presName="parentLeftMargin" presStyleLbl="node1" presStyleIdx="0" presStyleCnt="3"/>
      <dgm:spPr/>
      <dgm:t>
        <a:bodyPr/>
        <a:lstStyle/>
        <a:p>
          <a:endParaRPr lang="zh-TW" altLang="en-US"/>
        </a:p>
      </dgm:t>
    </dgm:pt>
    <dgm:pt modelId="{420D2DD8-5593-4F20-8078-EB9C56086E84}" type="pres">
      <dgm:prSet presAssocID="{BE6CDA8D-1954-4133-92EB-6E1C90F50FB6}" presName="parentText" presStyleLbl="node1" presStyleIdx="0" presStyleCnt="3">
        <dgm:presLayoutVars>
          <dgm:chMax val="0"/>
          <dgm:bulletEnabled val="1"/>
        </dgm:presLayoutVars>
      </dgm:prSet>
      <dgm:spPr/>
      <dgm:t>
        <a:bodyPr/>
        <a:lstStyle/>
        <a:p>
          <a:endParaRPr lang="zh-TW" altLang="en-US"/>
        </a:p>
      </dgm:t>
    </dgm:pt>
    <dgm:pt modelId="{09453C4A-5132-48B4-B69B-A2BF33EA0CB2}" type="pres">
      <dgm:prSet presAssocID="{BE6CDA8D-1954-4133-92EB-6E1C90F50FB6}" presName="negativeSpace" presStyleCnt="0"/>
      <dgm:spPr/>
    </dgm:pt>
    <dgm:pt modelId="{99F75C29-4247-46B1-8034-AAD942F5DC86}" type="pres">
      <dgm:prSet presAssocID="{BE6CDA8D-1954-4133-92EB-6E1C90F50FB6}" presName="childText" presStyleLbl="conFgAcc1" presStyleIdx="0" presStyleCnt="3">
        <dgm:presLayoutVars>
          <dgm:bulletEnabled val="1"/>
        </dgm:presLayoutVars>
      </dgm:prSet>
      <dgm:spPr/>
    </dgm:pt>
    <dgm:pt modelId="{CD57BD4E-7B43-4DED-9C34-A58B496074BA}" type="pres">
      <dgm:prSet presAssocID="{BE59F9FB-6685-498D-A5E0-7E1853D8132B}" presName="spaceBetweenRectangles" presStyleCnt="0"/>
      <dgm:spPr/>
    </dgm:pt>
    <dgm:pt modelId="{7CF49806-A0AE-4D7E-B0C8-10D05C26306F}" type="pres">
      <dgm:prSet presAssocID="{00DE1F11-EA2A-41AE-AA08-E0C525F7A963}" presName="parentLin" presStyleCnt="0"/>
      <dgm:spPr/>
    </dgm:pt>
    <dgm:pt modelId="{73E769BC-27B0-40EF-9BC8-055D4955B7E6}" type="pres">
      <dgm:prSet presAssocID="{00DE1F11-EA2A-41AE-AA08-E0C525F7A963}" presName="parentLeftMargin" presStyleLbl="node1" presStyleIdx="0" presStyleCnt="3"/>
      <dgm:spPr/>
      <dgm:t>
        <a:bodyPr/>
        <a:lstStyle/>
        <a:p>
          <a:endParaRPr lang="zh-TW" altLang="en-US"/>
        </a:p>
      </dgm:t>
    </dgm:pt>
    <dgm:pt modelId="{41F13896-B690-4C47-86DC-F211B9063242}" type="pres">
      <dgm:prSet presAssocID="{00DE1F11-EA2A-41AE-AA08-E0C525F7A963}" presName="parentText" presStyleLbl="node1" presStyleIdx="1" presStyleCnt="3">
        <dgm:presLayoutVars>
          <dgm:chMax val="0"/>
          <dgm:bulletEnabled val="1"/>
        </dgm:presLayoutVars>
      </dgm:prSet>
      <dgm:spPr/>
      <dgm:t>
        <a:bodyPr/>
        <a:lstStyle/>
        <a:p>
          <a:endParaRPr lang="zh-TW" altLang="en-US"/>
        </a:p>
      </dgm:t>
    </dgm:pt>
    <dgm:pt modelId="{DA3A54B5-FC1D-4D3D-86D4-772F4ABADED4}" type="pres">
      <dgm:prSet presAssocID="{00DE1F11-EA2A-41AE-AA08-E0C525F7A963}" presName="negativeSpace" presStyleCnt="0"/>
      <dgm:spPr/>
    </dgm:pt>
    <dgm:pt modelId="{D1DE5A0F-4A07-4947-9636-C4ABE86CC40C}" type="pres">
      <dgm:prSet presAssocID="{00DE1F11-EA2A-41AE-AA08-E0C525F7A963}" presName="childText" presStyleLbl="conFgAcc1" presStyleIdx="1" presStyleCnt="3">
        <dgm:presLayoutVars>
          <dgm:bulletEnabled val="1"/>
        </dgm:presLayoutVars>
      </dgm:prSet>
      <dgm:spPr/>
    </dgm:pt>
    <dgm:pt modelId="{0863F547-E988-49B6-A837-2123958D1503}" type="pres">
      <dgm:prSet presAssocID="{154C246C-D544-4CCC-ACD4-91B04C156B9D}" presName="spaceBetweenRectangles" presStyleCnt="0"/>
      <dgm:spPr/>
    </dgm:pt>
    <dgm:pt modelId="{4D731DAF-C00B-4CFE-8459-4D44C370C0AE}" type="pres">
      <dgm:prSet presAssocID="{DEAEC2D8-F7C8-4B3C-8B9B-465997F34462}" presName="parentLin" presStyleCnt="0"/>
      <dgm:spPr/>
    </dgm:pt>
    <dgm:pt modelId="{A2D4AC3B-5E34-4849-9870-0697BD8D39E0}" type="pres">
      <dgm:prSet presAssocID="{DEAEC2D8-F7C8-4B3C-8B9B-465997F34462}" presName="parentLeftMargin" presStyleLbl="node1" presStyleIdx="1" presStyleCnt="3"/>
      <dgm:spPr/>
      <dgm:t>
        <a:bodyPr/>
        <a:lstStyle/>
        <a:p>
          <a:endParaRPr lang="zh-TW" altLang="en-US"/>
        </a:p>
      </dgm:t>
    </dgm:pt>
    <dgm:pt modelId="{C6EB84A2-733D-4392-9446-B953F496592A}" type="pres">
      <dgm:prSet presAssocID="{DEAEC2D8-F7C8-4B3C-8B9B-465997F34462}" presName="parentText" presStyleLbl="node1" presStyleIdx="2" presStyleCnt="3">
        <dgm:presLayoutVars>
          <dgm:chMax val="0"/>
          <dgm:bulletEnabled val="1"/>
        </dgm:presLayoutVars>
      </dgm:prSet>
      <dgm:spPr/>
      <dgm:t>
        <a:bodyPr/>
        <a:lstStyle/>
        <a:p>
          <a:endParaRPr lang="zh-TW" altLang="en-US"/>
        </a:p>
      </dgm:t>
    </dgm:pt>
    <dgm:pt modelId="{B2EAE976-DA6D-41D6-B6F9-36013DBDB214}" type="pres">
      <dgm:prSet presAssocID="{DEAEC2D8-F7C8-4B3C-8B9B-465997F34462}" presName="negativeSpace" presStyleCnt="0"/>
      <dgm:spPr/>
    </dgm:pt>
    <dgm:pt modelId="{893A7826-4FF0-419A-8F62-91E127E8D374}" type="pres">
      <dgm:prSet presAssocID="{DEAEC2D8-F7C8-4B3C-8B9B-465997F34462}" presName="childText" presStyleLbl="conFgAcc1" presStyleIdx="2" presStyleCnt="3">
        <dgm:presLayoutVars>
          <dgm:bulletEnabled val="1"/>
        </dgm:presLayoutVars>
      </dgm:prSet>
      <dgm:spPr/>
    </dgm:pt>
  </dgm:ptLst>
  <dgm:cxnLst>
    <dgm:cxn modelId="{38DEEF26-2637-414F-999E-8DEE7E96F644}" type="presOf" srcId="{00DE1F11-EA2A-41AE-AA08-E0C525F7A963}" destId="{41F13896-B690-4C47-86DC-F211B9063242}" srcOrd="1" destOrd="0" presId="urn:microsoft.com/office/officeart/2005/8/layout/list1"/>
    <dgm:cxn modelId="{D381420F-F17D-4F7C-8B23-D9D32576C412}" srcId="{A5814184-C0D3-4792-9C1C-394D20A760AB}" destId="{DEAEC2D8-F7C8-4B3C-8B9B-465997F34462}" srcOrd="2" destOrd="0" parTransId="{DB5C4D3B-2DDA-47F7-A714-9593282083E4}" sibTransId="{6BBEAC84-C360-43A0-A7E5-E3D846753D5D}"/>
    <dgm:cxn modelId="{BE714027-7AFC-478A-8118-F39C5BECCE77}" type="presOf" srcId="{A5814184-C0D3-4792-9C1C-394D20A760AB}" destId="{8924362D-65E4-42C8-80F8-A91AAD954487}" srcOrd="0" destOrd="0" presId="urn:microsoft.com/office/officeart/2005/8/layout/list1"/>
    <dgm:cxn modelId="{2EFE781C-7FA1-410F-914C-419E3383ED17}" srcId="{A5814184-C0D3-4792-9C1C-394D20A760AB}" destId="{BE6CDA8D-1954-4133-92EB-6E1C90F50FB6}" srcOrd="0" destOrd="0" parTransId="{524E2E10-8FBE-40CE-86EC-DC333A6730F1}" sibTransId="{BE59F9FB-6685-498D-A5E0-7E1853D8132B}"/>
    <dgm:cxn modelId="{C0CE88B2-62D8-40ED-BDF5-3FDC807E6AF4}" type="presOf" srcId="{00DE1F11-EA2A-41AE-AA08-E0C525F7A963}" destId="{73E769BC-27B0-40EF-9BC8-055D4955B7E6}" srcOrd="0" destOrd="0" presId="urn:microsoft.com/office/officeart/2005/8/layout/list1"/>
    <dgm:cxn modelId="{45739697-EDAB-4CB8-9AA7-4658B3C431EA}" srcId="{A5814184-C0D3-4792-9C1C-394D20A760AB}" destId="{00DE1F11-EA2A-41AE-AA08-E0C525F7A963}" srcOrd="1" destOrd="0" parTransId="{341367A5-968E-4E7E-8F41-05BEB49E4AA9}" sibTransId="{154C246C-D544-4CCC-ACD4-91B04C156B9D}"/>
    <dgm:cxn modelId="{D3050614-8B7F-4602-A539-8E14F21F994D}" type="presOf" srcId="{DEAEC2D8-F7C8-4B3C-8B9B-465997F34462}" destId="{A2D4AC3B-5E34-4849-9870-0697BD8D39E0}" srcOrd="0" destOrd="0" presId="urn:microsoft.com/office/officeart/2005/8/layout/list1"/>
    <dgm:cxn modelId="{FFDE2795-D900-4CA0-9560-00CCBAB2FB0B}" type="presOf" srcId="{DEAEC2D8-F7C8-4B3C-8B9B-465997F34462}" destId="{C6EB84A2-733D-4392-9446-B953F496592A}" srcOrd="1" destOrd="0" presId="urn:microsoft.com/office/officeart/2005/8/layout/list1"/>
    <dgm:cxn modelId="{D83B68C0-A554-4FC6-AAFD-94D408D4BDD0}" type="presOf" srcId="{BE6CDA8D-1954-4133-92EB-6E1C90F50FB6}" destId="{16960232-1243-4E89-BBA5-B50E888F5B7C}" srcOrd="0" destOrd="0" presId="urn:microsoft.com/office/officeart/2005/8/layout/list1"/>
    <dgm:cxn modelId="{768FB0CF-CF2B-4389-9E1A-FC40F94A4015}" type="presOf" srcId="{BE6CDA8D-1954-4133-92EB-6E1C90F50FB6}" destId="{420D2DD8-5593-4F20-8078-EB9C56086E84}" srcOrd="1" destOrd="0" presId="urn:microsoft.com/office/officeart/2005/8/layout/list1"/>
    <dgm:cxn modelId="{C2ADDA45-0D00-481C-B4FA-664E744E0373}" type="presParOf" srcId="{8924362D-65E4-42C8-80F8-A91AAD954487}" destId="{76F8CF47-FED4-4446-A4EA-FEED518BB871}" srcOrd="0" destOrd="0" presId="urn:microsoft.com/office/officeart/2005/8/layout/list1"/>
    <dgm:cxn modelId="{11F15A77-CEFE-4EA6-839F-96797214F66F}" type="presParOf" srcId="{76F8CF47-FED4-4446-A4EA-FEED518BB871}" destId="{16960232-1243-4E89-BBA5-B50E888F5B7C}" srcOrd="0" destOrd="0" presId="urn:microsoft.com/office/officeart/2005/8/layout/list1"/>
    <dgm:cxn modelId="{B2B55B7F-4743-4827-B53F-AE6502235191}" type="presParOf" srcId="{76F8CF47-FED4-4446-A4EA-FEED518BB871}" destId="{420D2DD8-5593-4F20-8078-EB9C56086E84}" srcOrd="1" destOrd="0" presId="urn:microsoft.com/office/officeart/2005/8/layout/list1"/>
    <dgm:cxn modelId="{997C4004-A7B3-4D96-BE49-D4822A080DDC}" type="presParOf" srcId="{8924362D-65E4-42C8-80F8-A91AAD954487}" destId="{09453C4A-5132-48B4-B69B-A2BF33EA0CB2}" srcOrd="1" destOrd="0" presId="urn:microsoft.com/office/officeart/2005/8/layout/list1"/>
    <dgm:cxn modelId="{A438C71F-5322-4C07-948C-E57A254D100B}" type="presParOf" srcId="{8924362D-65E4-42C8-80F8-A91AAD954487}" destId="{99F75C29-4247-46B1-8034-AAD942F5DC86}" srcOrd="2" destOrd="0" presId="urn:microsoft.com/office/officeart/2005/8/layout/list1"/>
    <dgm:cxn modelId="{01CDC998-849A-4325-8EEA-9F7CDE66C643}" type="presParOf" srcId="{8924362D-65E4-42C8-80F8-A91AAD954487}" destId="{CD57BD4E-7B43-4DED-9C34-A58B496074BA}" srcOrd="3" destOrd="0" presId="urn:microsoft.com/office/officeart/2005/8/layout/list1"/>
    <dgm:cxn modelId="{62CD3966-B160-416B-A287-313331B0CB6B}" type="presParOf" srcId="{8924362D-65E4-42C8-80F8-A91AAD954487}" destId="{7CF49806-A0AE-4D7E-B0C8-10D05C26306F}" srcOrd="4" destOrd="0" presId="urn:microsoft.com/office/officeart/2005/8/layout/list1"/>
    <dgm:cxn modelId="{8CF93657-7B8B-4E4A-A842-ADE2CDF6FF82}" type="presParOf" srcId="{7CF49806-A0AE-4D7E-B0C8-10D05C26306F}" destId="{73E769BC-27B0-40EF-9BC8-055D4955B7E6}" srcOrd="0" destOrd="0" presId="urn:microsoft.com/office/officeart/2005/8/layout/list1"/>
    <dgm:cxn modelId="{779D980B-9ECA-4AF0-868D-C4B649AF6272}" type="presParOf" srcId="{7CF49806-A0AE-4D7E-B0C8-10D05C26306F}" destId="{41F13896-B690-4C47-86DC-F211B9063242}" srcOrd="1" destOrd="0" presId="urn:microsoft.com/office/officeart/2005/8/layout/list1"/>
    <dgm:cxn modelId="{176085E7-4E21-4D05-B945-3AD473F15D97}" type="presParOf" srcId="{8924362D-65E4-42C8-80F8-A91AAD954487}" destId="{DA3A54B5-FC1D-4D3D-86D4-772F4ABADED4}" srcOrd="5" destOrd="0" presId="urn:microsoft.com/office/officeart/2005/8/layout/list1"/>
    <dgm:cxn modelId="{CEDFA7EC-4B13-42A3-9FBA-A8EDAF6FF6B6}" type="presParOf" srcId="{8924362D-65E4-42C8-80F8-A91AAD954487}" destId="{D1DE5A0F-4A07-4947-9636-C4ABE86CC40C}" srcOrd="6" destOrd="0" presId="urn:microsoft.com/office/officeart/2005/8/layout/list1"/>
    <dgm:cxn modelId="{44519BCC-2D41-49A1-A5AB-3FCE964BCEB5}" type="presParOf" srcId="{8924362D-65E4-42C8-80F8-A91AAD954487}" destId="{0863F547-E988-49B6-A837-2123958D1503}" srcOrd="7" destOrd="0" presId="urn:microsoft.com/office/officeart/2005/8/layout/list1"/>
    <dgm:cxn modelId="{90436222-E0FF-473D-BD03-5AF45950FD93}" type="presParOf" srcId="{8924362D-65E4-42C8-80F8-A91AAD954487}" destId="{4D731DAF-C00B-4CFE-8459-4D44C370C0AE}" srcOrd="8" destOrd="0" presId="urn:microsoft.com/office/officeart/2005/8/layout/list1"/>
    <dgm:cxn modelId="{AF57AB5F-F15E-49A6-836A-6BEBC875E157}" type="presParOf" srcId="{4D731DAF-C00B-4CFE-8459-4D44C370C0AE}" destId="{A2D4AC3B-5E34-4849-9870-0697BD8D39E0}" srcOrd="0" destOrd="0" presId="urn:microsoft.com/office/officeart/2005/8/layout/list1"/>
    <dgm:cxn modelId="{CB0FEACF-40E7-4489-AC8E-563B8C399488}" type="presParOf" srcId="{4D731DAF-C00B-4CFE-8459-4D44C370C0AE}" destId="{C6EB84A2-733D-4392-9446-B953F496592A}" srcOrd="1" destOrd="0" presId="urn:microsoft.com/office/officeart/2005/8/layout/list1"/>
    <dgm:cxn modelId="{8C23C1F2-B57B-463C-9126-EB721198E84A}" type="presParOf" srcId="{8924362D-65E4-42C8-80F8-A91AAD954487}" destId="{B2EAE976-DA6D-41D6-B6F9-36013DBDB214}" srcOrd="9" destOrd="0" presId="urn:microsoft.com/office/officeart/2005/8/layout/list1"/>
    <dgm:cxn modelId="{36BA2342-7FE5-4E3F-A8DA-C3A9498C1FA7}" type="presParOf" srcId="{8924362D-65E4-42C8-80F8-A91AAD954487}" destId="{893A7826-4FF0-419A-8F62-91E127E8D37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75C29-4247-46B1-8034-AAD942F5DC86}">
      <dsp:nvSpPr>
        <dsp:cNvPr id="0" name=""/>
        <dsp:cNvSpPr/>
      </dsp:nvSpPr>
      <dsp:spPr>
        <a:xfrm>
          <a:off x="0" y="695491"/>
          <a:ext cx="8279475" cy="1134000"/>
        </a:xfrm>
        <a:prstGeom prst="rect">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D2DD8-5593-4F20-8078-EB9C56086E84}">
      <dsp:nvSpPr>
        <dsp:cNvPr id="0" name=""/>
        <dsp:cNvSpPr/>
      </dsp:nvSpPr>
      <dsp:spPr>
        <a:xfrm>
          <a:off x="413973" y="31291"/>
          <a:ext cx="5795632" cy="132840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061" tIns="0" rIns="219061" bIns="0" numCol="1" spcCol="1270" anchor="ctr" anchorCtr="0">
          <a:noAutofit/>
        </a:bodyPr>
        <a:lstStyle/>
        <a:p>
          <a:pPr lvl="0" algn="l" defTabSz="889000">
            <a:lnSpc>
              <a:spcPct val="90000"/>
            </a:lnSpc>
            <a:spcBef>
              <a:spcPct val="0"/>
            </a:spcBef>
            <a:spcAft>
              <a:spcPct val="35000"/>
            </a:spcAft>
          </a:pPr>
          <a:r>
            <a:rPr lang="en-US" altLang="zh-TW" sz="2000" kern="1200" dirty="0" smtClean="0"/>
            <a:t>Do you have a hero/super hero in mind? Who is he/she?</a:t>
          </a:r>
          <a:endParaRPr lang="zh-TW" altLang="en-US" sz="2000" kern="1200" dirty="0"/>
        </a:p>
      </dsp:txBody>
      <dsp:txXfrm>
        <a:off x="478820" y="96138"/>
        <a:ext cx="5665938" cy="1198706"/>
      </dsp:txXfrm>
    </dsp:sp>
    <dsp:sp modelId="{D1DE5A0F-4A07-4947-9636-C4ABE86CC40C}">
      <dsp:nvSpPr>
        <dsp:cNvPr id="0" name=""/>
        <dsp:cNvSpPr/>
      </dsp:nvSpPr>
      <dsp:spPr>
        <a:xfrm>
          <a:off x="0" y="2736691"/>
          <a:ext cx="8279475" cy="1134000"/>
        </a:xfrm>
        <a:prstGeom prst="rect">
          <a:avLst/>
        </a:prstGeom>
        <a:solidFill>
          <a:schemeClr val="lt1">
            <a:alpha val="90000"/>
            <a:hueOff val="0"/>
            <a:satOff val="0"/>
            <a:lumOff val="0"/>
            <a:alphaOff val="0"/>
          </a:schemeClr>
        </a:solidFill>
        <a:ln w="10795" cap="flat" cmpd="sng" algn="ctr">
          <a:solidFill>
            <a:schemeClr val="accent5">
              <a:hueOff val="-419932"/>
              <a:satOff val="22824"/>
              <a:lumOff val="-4216"/>
              <a:alphaOff val="0"/>
            </a:schemeClr>
          </a:solidFill>
          <a:prstDash val="solid"/>
        </a:ln>
        <a:effectLst/>
      </dsp:spPr>
      <dsp:style>
        <a:lnRef idx="2">
          <a:scrgbClr r="0" g="0" b="0"/>
        </a:lnRef>
        <a:fillRef idx="1">
          <a:scrgbClr r="0" g="0" b="0"/>
        </a:fillRef>
        <a:effectRef idx="0">
          <a:scrgbClr r="0" g="0" b="0"/>
        </a:effectRef>
        <a:fontRef idx="minor"/>
      </dsp:style>
    </dsp:sp>
    <dsp:sp modelId="{41F13896-B690-4C47-86DC-F211B9063242}">
      <dsp:nvSpPr>
        <dsp:cNvPr id="0" name=""/>
        <dsp:cNvSpPr/>
      </dsp:nvSpPr>
      <dsp:spPr>
        <a:xfrm>
          <a:off x="413973" y="2072491"/>
          <a:ext cx="5795632" cy="1328400"/>
        </a:xfrm>
        <a:prstGeom prst="roundRect">
          <a:avLst/>
        </a:prstGeom>
        <a:solidFill>
          <a:schemeClr val="accent5">
            <a:hueOff val="-419932"/>
            <a:satOff val="22824"/>
            <a:lumOff val="-42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061" tIns="0" rIns="219061" bIns="0" numCol="1" spcCol="1270" anchor="ctr" anchorCtr="0">
          <a:noAutofit/>
        </a:bodyPr>
        <a:lstStyle/>
        <a:p>
          <a:pPr lvl="0" algn="l" defTabSz="889000">
            <a:lnSpc>
              <a:spcPct val="90000"/>
            </a:lnSpc>
            <a:spcBef>
              <a:spcPct val="0"/>
            </a:spcBef>
            <a:spcAft>
              <a:spcPct val="35000"/>
            </a:spcAft>
          </a:pPr>
          <a:r>
            <a:rPr lang="en-US" altLang="zh-TW" sz="2000" kern="1200" dirty="0" smtClean="0"/>
            <a:t>What are their super powers?</a:t>
          </a:r>
          <a:endParaRPr lang="zh-TW" altLang="en-US" sz="2000" kern="1200" dirty="0"/>
        </a:p>
      </dsp:txBody>
      <dsp:txXfrm>
        <a:off x="478820" y="2137338"/>
        <a:ext cx="5665938" cy="1198706"/>
      </dsp:txXfrm>
    </dsp:sp>
    <dsp:sp modelId="{893A7826-4FF0-419A-8F62-91E127E8D374}">
      <dsp:nvSpPr>
        <dsp:cNvPr id="0" name=""/>
        <dsp:cNvSpPr/>
      </dsp:nvSpPr>
      <dsp:spPr>
        <a:xfrm>
          <a:off x="0" y="4777892"/>
          <a:ext cx="8279475" cy="1134000"/>
        </a:xfrm>
        <a:prstGeom prst="rect">
          <a:avLst/>
        </a:prstGeom>
        <a:solidFill>
          <a:schemeClr val="lt1">
            <a:alpha val="90000"/>
            <a:hueOff val="0"/>
            <a:satOff val="0"/>
            <a:lumOff val="0"/>
            <a:alphaOff val="0"/>
          </a:schemeClr>
        </a:solidFill>
        <a:ln w="10795" cap="flat" cmpd="sng" algn="ctr">
          <a:solidFill>
            <a:schemeClr val="accent5">
              <a:hueOff val="-839865"/>
              <a:satOff val="45647"/>
              <a:lumOff val="-8432"/>
              <a:alphaOff val="0"/>
            </a:schemeClr>
          </a:solidFill>
          <a:prstDash val="solid"/>
        </a:ln>
        <a:effectLst/>
      </dsp:spPr>
      <dsp:style>
        <a:lnRef idx="2">
          <a:scrgbClr r="0" g="0" b="0"/>
        </a:lnRef>
        <a:fillRef idx="1">
          <a:scrgbClr r="0" g="0" b="0"/>
        </a:fillRef>
        <a:effectRef idx="0">
          <a:scrgbClr r="0" g="0" b="0"/>
        </a:effectRef>
        <a:fontRef idx="minor"/>
      </dsp:style>
    </dsp:sp>
    <dsp:sp modelId="{C6EB84A2-733D-4392-9446-B953F496592A}">
      <dsp:nvSpPr>
        <dsp:cNvPr id="0" name=""/>
        <dsp:cNvSpPr/>
      </dsp:nvSpPr>
      <dsp:spPr>
        <a:xfrm>
          <a:off x="413973" y="4113691"/>
          <a:ext cx="5795632" cy="1328400"/>
        </a:xfrm>
        <a:prstGeom prst="roundRect">
          <a:avLst/>
        </a:prstGeom>
        <a:solidFill>
          <a:schemeClr val="accent5">
            <a:hueOff val="-839865"/>
            <a:satOff val="45647"/>
            <a:lumOff val="-843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061" tIns="0" rIns="219061" bIns="0" numCol="1" spcCol="1270" anchor="ctr" anchorCtr="0">
          <a:noAutofit/>
        </a:bodyPr>
        <a:lstStyle/>
        <a:p>
          <a:pPr lvl="0" algn="l" defTabSz="889000">
            <a:lnSpc>
              <a:spcPct val="90000"/>
            </a:lnSpc>
            <a:spcBef>
              <a:spcPct val="0"/>
            </a:spcBef>
            <a:spcAft>
              <a:spcPct val="35000"/>
            </a:spcAft>
          </a:pPr>
          <a:r>
            <a:rPr lang="en-US" altLang="zh-TW" sz="2000" kern="1200" dirty="0" smtClean="0"/>
            <a:t>The book is called </a:t>
          </a:r>
          <a:r>
            <a:rPr lang="en-US" altLang="zh-TW" sz="2000" i="1" kern="1200" dirty="0" smtClean="0"/>
            <a:t>“My Hero is You”. </a:t>
          </a:r>
          <a:r>
            <a:rPr lang="en-US" altLang="zh-TW" sz="2000" i="0" kern="1200" dirty="0" smtClean="0"/>
            <a:t>Who do you think is the hero in the book?</a:t>
          </a:r>
          <a:endParaRPr lang="zh-TW" altLang="en-US" sz="2000" i="0" kern="1200" dirty="0"/>
        </a:p>
      </dsp:txBody>
      <dsp:txXfrm>
        <a:off x="478820" y="4178538"/>
        <a:ext cx="5665938" cy="11987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625" cy="341031"/>
          </a:xfrm>
          <a:prstGeom prst="rect">
            <a:avLst/>
          </a:prstGeom>
        </p:spPr>
        <p:txBody>
          <a:bodyPr vert="horz" lIns="91724" tIns="45861" rIns="91724" bIns="45861" rtlCol="0"/>
          <a:lstStyle>
            <a:lvl1pPr algn="l">
              <a:defRPr sz="1200"/>
            </a:lvl1pPr>
          </a:lstStyle>
          <a:p>
            <a:endParaRPr lang="zh-HK" altLang="en-US"/>
          </a:p>
        </p:txBody>
      </p:sp>
      <p:sp>
        <p:nvSpPr>
          <p:cNvPr id="3" name="日期版面配置區 2"/>
          <p:cNvSpPr>
            <a:spLocks noGrp="1"/>
          </p:cNvSpPr>
          <p:nvPr>
            <p:ph type="dt" sz="quarter" idx="1"/>
          </p:nvPr>
        </p:nvSpPr>
        <p:spPr>
          <a:xfrm>
            <a:off x="5621695" y="0"/>
            <a:ext cx="4302625" cy="341031"/>
          </a:xfrm>
          <a:prstGeom prst="rect">
            <a:avLst/>
          </a:prstGeom>
        </p:spPr>
        <p:txBody>
          <a:bodyPr vert="horz" lIns="91724" tIns="45861" rIns="91724" bIns="45861" rtlCol="0"/>
          <a:lstStyle>
            <a:lvl1pPr algn="r">
              <a:defRPr sz="1200"/>
            </a:lvl1pPr>
          </a:lstStyle>
          <a:p>
            <a:fld id="{26B580FA-9D5E-4923-8C3B-48A77274EB43}" type="datetimeFigureOut">
              <a:rPr lang="zh-HK" altLang="en-US" smtClean="0"/>
              <a:t>24/6/2020</a:t>
            </a:fld>
            <a:endParaRPr lang="zh-HK" altLang="en-US"/>
          </a:p>
        </p:txBody>
      </p:sp>
      <p:sp>
        <p:nvSpPr>
          <p:cNvPr id="4" name="頁尾版面配置區 3"/>
          <p:cNvSpPr>
            <a:spLocks noGrp="1"/>
          </p:cNvSpPr>
          <p:nvPr>
            <p:ph type="ftr" sz="quarter" idx="2"/>
          </p:nvPr>
        </p:nvSpPr>
        <p:spPr>
          <a:xfrm>
            <a:off x="0" y="6456645"/>
            <a:ext cx="4302625" cy="341031"/>
          </a:xfrm>
          <a:prstGeom prst="rect">
            <a:avLst/>
          </a:prstGeom>
        </p:spPr>
        <p:txBody>
          <a:bodyPr vert="horz" lIns="91724" tIns="45861" rIns="91724" bIns="45861"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5621695" y="6456645"/>
            <a:ext cx="4302625" cy="341031"/>
          </a:xfrm>
          <a:prstGeom prst="rect">
            <a:avLst/>
          </a:prstGeom>
        </p:spPr>
        <p:txBody>
          <a:bodyPr vert="horz" lIns="91724" tIns="45861" rIns="91724" bIns="45861" rtlCol="0" anchor="b"/>
          <a:lstStyle>
            <a:lvl1pPr algn="r">
              <a:defRPr sz="1200"/>
            </a:lvl1pPr>
          </a:lstStyle>
          <a:p>
            <a:fld id="{CB1FED81-73D0-4542-AB41-423B5E73E0EF}" type="slidenum">
              <a:rPr lang="zh-HK" altLang="en-US" smtClean="0"/>
              <a:t>‹#›</a:t>
            </a:fld>
            <a:endParaRPr lang="zh-HK" altLang="en-US"/>
          </a:p>
        </p:txBody>
      </p:sp>
    </p:spTree>
    <p:extLst>
      <p:ext uri="{BB962C8B-B14F-4D97-AF65-F5344CB8AC3E}">
        <p14:creationId xmlns:p14="http://schemas.microsoft.com/office/powerpoint/2010/main" val="1847906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4301544" cy="341064"/>
          </a:xfrm>
          <a:prstGeom prst="rect">
            <a:avLst/>
          </a:prstGeom>
        </p:spPr>
        <p:txBody>
          <a:bodyPr vert="horz" lIns="91007" tIns="45504" rIns="91007" bIns="45504" rtlCol="0"/>
          <a:lstStyle>
            <a:lvl1pPr algn="l">
              <a:defRPr sz="1200"/>
            </a:lvl1pPr>
          </a:lstStyle>
          <a:p>
            <a:endParaRPr lang="zh-HK" altLang="en-US"/>
          </a:p>
        </p:txBody>
      </p:sp>
      <p:sp>
        <p:nvSpPr>
          <p:cNvPr id="3" name="日期版面配置區 2"/>
          <p:cNvSpPr>
            <a:spLocks noGrp="1"/>
          </p:cNvSpPr>
          <p:nvPr>
            <p:ph type="dt" idx="1"/>
          </p:nvPr>
        </p:nvSpPr>
        <p:spPr>
          <a:xfrm>
            <a:off x="5622799" y="1"/>
            <a:ext cx="4301544" cy="341064"/>
          </a:xfrm>
          <a:prstGeom prst="rect">
            <a:avLst/>
          </a:prstGeom>
        </p:spPr>
        <p:txBody>
          <a:bodyPr vert="horz" lIns="91007" tIns="45504" rIns="91007" bIns="45504" rtlCol="0"/>
          <a:lstStyle>
            <a:lvl1pPr algn="r">
              <a:defRPr sz="1200"/>
            </a:lvl1pPr>
          </a:lstStyle>
          <a:p>
            <a:fld id="{88654AC1-9F8D-4958-ABDE-7B3147E8DA6D}" type="datetimeFigureOut">
              <a:rPr lang="zh-HK" altLang="en-US" smtClean="0"/>
              <a:t>24/6/2020</a:t>
            </a:fld>
            <a:endParaRPr lang="zh-HK"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007" tIns="45504" rIns="91007" bIns="45504" rtlCol="0" anchor="ctr"/>
          <a:lstStyle/>
          <a:p>
            <a:endParaRPr lang="zh-HK" altLang="en-US"/>
          </a:p>
        </p:txBody>
      </p:sp>
      <p:sp>
        <p:nvSpPr>
          <p:cNvPr id="5" name="備忘稿版面配置區 4"/>
          <p:cNvSpPr>
            <a:spLocks noGrp="1"/>
          </p:cNvSpPr>
          <p:nvPr>
            <p:ph type="body" sz="quarter" idx="3"/>
          </p:nvPr>
        </p:nvSpPr>
        <p:spPr>
          <a:xfrm>
            <a:off x="992666" y="3271382"/>
            <a:ext cx="7941310" cy="2676584"/>
          </a:xfrm>
          <a:prstGeom prst="rect">
            <a:avLst/>
          </a:prstGeom>
        </p:spPr>
        <p:txBody>
          <a:bodyPr vert="horz" lIns="91007" tIns="45504" rIns="91007" bIns="45504"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1" y="6456615"/>
            <a:ext cx="4301544" cy="341064"/>
          </a:xfrm>
          <a:prstGeom prst="rect">
            <a:avLst/>
          </a:prstGeom>
        </p:spPr>
        <p:txBody>
          <a:bodyPr vert="horz" lIns="91007" tIns="45504" rIns="91007" bIns="45504"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5622799" y="6456615"/>
            <a:ext cx="4301544" cy="341064"/>
          </a:xfrm>
          <a:prstGeom prst="rect">
            <a:avLst/>
          </a:prstGeom>
        </p:spPr>
        <p:txBody>
          <a:bodyPr vert="horz" lIns="91007" tIns="45504" rIns="91007" bIns="45504" rtlCol="0" anchor="b"/>
          <a:lstStyle>
            <a:lvl1pPr algn="r">
              <a:defRPr sz="1200"/>
            </a:lvl1pPr>
          </a:lstStyle>
          <a:p>
            <a:fld id="{34C29B1A-F3BB-4BD1-BE12-11A092A12BE3}" type="slidenum">
              <a:rPr lang="zh-HK" altLang="en-US" smtClean="0"/>
              <a:t>‹#›</a:t>
            </a:fld>
            <a:endParaRPr lang="zh-HK" altLang="en-US"/>
          </a:p>
        </p:txBody>
      </p:sp>
    </p:spTree>
    <p:extLst>
      <p:ext uri="{BB962C8B-B14F-4D97-AF65-F5344CB8AC3E}">
        <p14:creationId xmlns:p14="http://schemas.microsoft.com/office/powerpoint/2010/main" val="2873100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34C29B1A-F3BB-4BD1-BE12-11A092A12BE3}" type="slidenum">
              <a:rPr lang="zh-HK" altLang="en-US" smtClean="0"/>
              <a:t>7</a:t>
            </a:fld>
            <a:endParaRPr lang="zh-HK" altLang="en-US"/>
          </a:p>
        </p:txBody>
      </p:sp>
    </p:spTree>
    <p:extLst>
      <p:ext uri="{BB962C8B-B14F-4D97-AF65-F5344CB8AC3E}">
        <p14:creationId xmlns:p14="http://schemas.microsoft.com/office/powerpoint/2010/main" val="141566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34C29B1A-F3BB-4BD1-BE12-11A092A12BE3}" type="slidenum">
              <a:rPr lang="zh-HK" altLang="en-US" smtClean="0"/>
              <a:t>9</a:t>
            </a:fld>
            <a:endParaRPr lang="zh-HK" altLang="en-US"/>
          </a:p>
        </p:txBody>
      </p:sp>
    </p:spTree>
    <p:extLst>
      <p:ext uri="{BB962C8B-B14F-4D97-AF65-F5344CB8AC3E}">
        <p14:creationId xmlns:p14="http://schemas.microsoft.com/office/powerpoint/2010/main" val="1771127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smtClean="0"/>
              <a:t>按一下以編輯母片標題樣式</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8" name="Date Placeholder 7"/>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8" name="Date Placeholder 7"/>
          <p:cNvSpPr>
            <a:spLocks noGrp="1"/>
          </p:cNvSpPr>
          <p:nvPr>
            <p:ph type="dt" sz="half" idx="10"/>
          </p:nvPr>
        </p:nvSpPr>
        <p:spPr/>
        <p:txBody>
          <a:bodyPr/>
          <a:lstStyle/>
          <a:p>
            <a:fld id="{5586B75A-687E-405C-8A0B-8D00578BA2C3}" type="datetimeFigureOut">
              <a:rPr lang="en-US" dirty="0"/>
              <a:pPr/>
              <a:t>6/24/2020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6/24/2020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29jbjPlEUA" TargetMode="External"/><Relationship Id="rId2" Type="http://schemas.openxmlformats.org/officeDocument/2006/relationships/hyperlink" Target="https://interagencystandingcommittee.org/iasc-reference-group-mental-health-and-psychosocial-support-emergency-settings/my-hero-yo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youtube.com/watch?v=V29jbjPlEU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HK" sz="4800" dirty="0" smtClean="0"/>
              <a:t>Shared reading on</a:t>
            </a:r>
            <a:br>
              <a:rPr lang="en-US" altLang="zh-HK" sz="4800" dirty="0" smtClean="0"/>
            </a:br>
            <a:r>
              <a:rPr lang="en-US" altLang="zh-HK" sz="4800" i="1" dirty="0" smtClean="0"/>
              <a:t>My Hero is You -</a:t>
            </a:r>
            <a:br>
              <a:rPr lang="en-US" altLang="zh-HK" sz="4800" i="1" dirty="0" smtClean="0"/>
            </a:br>
            <a:r>
              <a:rPr lang="en-US" altLang="zh-HK" sz="4800" i="1" dirty="0" smtClean="0"/>
              <a:t>how kids can fight COVID-19!</a:t>
            </a:r>
            <a:endParaRPr lang="zh-HK" altLang="en-US" sz="4800" i="1" dirty="0"/>
          </a:p>
        </p:txBody>
      </p:sp>
      <p:sp>
        <p:nvSpPr>
          <p:cNvPr id="4" name="文字方塊 3"/>
          <p:cNvSpPr txBox="1"/>
          <p:nvPr/>
        </p:nvSpPr>
        <p:spPr>
          <a:xfrm>
            <a:off x="1198637" y="4800388"/>
            <a:ext cx="6625244" cy="369332"/>
          </a:xfrm>
          <a:prstGeom prst="rect">
            <a:avLst/>
          </a:prstGeom>
          <a:noFill/>
        </p:spPr>
        <p:txBody>
          <a:bodyPr wrap="square" rtlCol="0">
            <a:spAutoFit/>
          </a:bodyPr>
          <a:lstStyle/>
          <a:p>
            <a:r>
              <a:rPr lang="en-US" altLang="zh-HK" dirty="0">
                <a:solidFill>
                  <a:schemeClr val="tx1">
                    <a:lumMod val="75000"/>
                    <a:lumOff val="25000"/>
                  </a:schemeClr>
                </a:solidFill>
              </a:rPr>
              <a:t>Learning and Teaching Resources </a:t>
            </a:r>
            <a:r>
              <a:rPr lang="en-US" altLang="zh-CN" dirty="0" smtClean="0">
                <a:solidFill>
                  <a:schemeClr val="tx1">
                    <a:lumMod val="75000"/>
                    <a:lumOff val="25000"/>
                  </a:schemeClr>
                </a:solidFill>
              </a:rPr>
              <a:t>for</a:t>
            </a:r>
            <a:r>
              <a:rPr lang="en-US" altLang="zh-HK" dirty="0" smtClean="0">
                <a:solidFill>
                  <a:schemeClr val="tx1">
                    <a:lumMod val="75000"/>
                    <a:lumOff val="25000"/>
                  </a:schemeClr>
                </a:solidFill>
              </a:rPr>
              <a:t> </a:t>
            </a:r>
            <a:r>
              <a:rPr lang="en-US" altLang="zh-HK" dirty="0">
                <a:solidFill>
                  <a:schemeClr val="tx1">
                    <a:lumMod val="75000"/>
                    <a:lumOff val="25000"/>
                  </a:schemeClr>
                </a:solidFill>
              </a:rPr>
              <a:t>English Language (</a:t>
            </a:r>
            <a:r>
              <a:rPr lang="en-US" altLang="zh-HK" dirty="0" smtClean="0">
                <a:solidFill>
                  <a:schemeClr val="tx1">
                    <a:lumMod val="75000"/>
                    <a:lumOff val="25000"/>
                  </a:schemeClr>
                </a:solidFill>
              </a:rPr>
              <a:t>P4 - 6)</a:t>
            </a:r>
            <a:endParaRPr lang="zh-HK" altLang="en-US" dirty="0">
              <a:solidFill>
                <a:schemeClr val="tx1">
                  <a:lumMod val="75000"/>
                  <a:lumOff val="25000"/>
                </a:schemeClr>
              </a:solidFill>
            </a:endParaRPr>
          </a:p>
        </p:txBody>
      </p:sp>
      <p:sp>
        <p:nvSpPr>
          <p:cNvPr id="5" name="文字方塊 4"/>
          <p:cNvSpPr txBox="1"/>
          <p:nvPr/>
        </p:nvSpPr>
        <p:spPr>
          <a:xfrm>
            <a:off x="1198637" y="5169720"/>
            <a:ext cx="6858000" cy="923330"/>
          </a:xfrm>
          <a:prstGeom prst="rect">
            <a:avLst/>
          </a:prstGeom>
          <a:noFill/>
        </p:spPr>
        <p:txBody>
          <a:bodyPr wrap="square" rtlCol="0">
            <a:spAutoFit/>
          </a:bodyPr>
          <a:lstStyle/>
          <a:p>
            <a:r>
              <a:rPr lang="en-US" altLang="zh-HK" dirty="0">
                <a:solidFill>
                  <a:schemeClr val="tx1">
                    <a:lumMod val="75000"/>
                    <a:lumOff val="25000"/>
                  </a:schemeClr>
                </a:solidFill>
              </a:rPr>
              <a:t>Developed by English Language Education Section </a:t>
            </a:r>
          </a:p>
          <a:p>
            <a:r>
              <a:rPr lang="en-US" altLang="zh-HK" dirty="0">
                <a:solidFill>
                  <a:schemeClr val="tx1">
                    <a:lumMod val="75000"/>
                    <a:lumOff val="25000"/>
                  </a:schemeClr>
                </a:solidFill>
              </a:rPr>
              <a:t>Curriculum Development Institute</a:t>
            </a:r>
          </a:p>
          <a:p>
            <a:r>
              <a:rPr lang="en-US" altLang="zh-HK" dirty="0">
                <a:solidFill>
                  <a:schemeClr val="tx1">
                    <a:lumMod val="75000"/>
                    <a:lumOff val="25000"/>
                  </a:schemeClr>
                </a:solidFill>
              </a:rPr>
              <a:t>Education Bureau</a:t>
            </a:r>
            <a:endParaRPr lang="zh-HK" altLang="en-US" dirty="0">
              <a:solidFill>
                <a:schemeClr val="tx1">
                  <a:lumMod val="75000"/>
                  <a:lumOff val="25000"/>
                </a:schemeClr>
              </a:solidFill>
            </a:endParaRPr>
          </a:p>
        </p:txBody>
      </p:sp>
      <p:pic>
        <p:nvPicPr>
          <p:cNvPr id="3" name="圖片 2"/>
          <p:cNvPicPr>
            <a:picLocks noChangeAspect="1"/>
          </p:cNvPicPr>
          <p:nvPr/>
        </p:nvPicPr>
        <p:blipFill>
          <a:blip r:embed="rId2"/>
          <a:stretch>
            <a:fillRect/>
          </a:stretch>
        </p:blipFill>
        <p:spPr>
          <a:xfrm>
            <a:off x="5940281" y="84128"/>
            <a:ext cx="5076356" cy="3792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1262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3680" y="2703454"/>
            <a:ext cx="5548544" cy="4063899"/>
          </a:xfrm>
          <a:prstGeom prst="rect">
            <a:avLst/>
          </a:prstGeom>
        </p:spPr>
      </p:pic>
      <p:pic>
        <p:nvPicPr>
          <p:cNvPr id="4" name="圖片 3"/>
          <p:cNvPicPr>
            <a:picLocks noChangeAspect="1"/>
          </p:cNvPicPr>
          <p:nvPr/>
        </p:nvPicPr>
        <p:blipFill>
          <a:blip r:embed="rId3"/>
          <a:stretch>
            <a:fillRect/>
          </a:stretch>
        </p:blipFill>
        <p:spPr>
          <a:xfrm>
            <a:off x="6366931" y="3013817"/>
            <a:ext cx="5344352" cy="3844183"/>
          </a:xfrm>
          <a:prstGeom prst="rect">
            <a:avLst/>
          </a:prstGeom>
        </p:spPr>
      </p:pic>
      <p:grpSp>
        <p:nvGrpSpPr>
          <p:cNvPr id="6" name="群組 5"/>
          <p:cNvGrpSpPr/>
          <p:nvPr/>
        </p:nvGrpSpPr>
        <p:grpSpPr>
          <a:xfrm>
            <a:off x="0" y="37107"/>
            <a:ext cx="3803902" cy="3050655"/>
            <a:chOff x="0" y="2180948"/>
            <a:chExt cx="3803902" cy="3050655"/>
          </a:xfrm>
        </p:grpSpPr>
        <p:pic>
          <p:nvPicPr>
            <p:cNvPr id="2" name="圖片 1"/>
            <p:cNvPicPr>
              <a:picLocks noChangeAspect="1"/>
            </p:cNvPicPr>
            <p:nvPr/>
          </p:nvPicPr>
          <p:blipFill rotWithShape="1">
            <a:blip r:embed="rId4"/>
            <a:srcRect r="3766" b="14765"/>
            <a:stretch/>
          </p:blipFill>
          <p:spPr>
            <a:xfrm>
              <a:off x="0" y="2180948"/>
              <a:ext cx="3803902" cy="2404324"/>
            </a:xfrm>
            <a:prstGeom prst="rect">
              <a:avLst/>
            </a:prstGeom>
          </p:spPr>
        </p:pic>
        <p:sp>
          <p:nvSpPr>
            <p:cNvPr id="5" name="文字方塊 4"/>
            <p:cNvSpPr txBox="1"/>
            <p:nvPr/>
          </p:nvSpPr>
          <p:spPr>
            <a:xfrm>
              <a:off x="0" y="4585272"/>
              <a:ext cx="3494158" cy="646331"/>
            </a:xfrm>
            <a:prstGeom prst="rect">
              <a:avLst/>
            </a:prstGeom>
            <a:noFill/>
          </p:spPr>
          <p:txBody>
            <a:bodyPr wrap="square" rtlCol="0">
              <a:spAutoFit/>
            </a:bodyPr>
            <a:lstStyle/>
            <a:p>
              <a:r>
                <a:rPr lang="en-US" altLang="zh-HK" sz="1200" dirty="0" smtClean="0"/>
                <a:t>And so they said goodbye to Sasha and set off once more. The air grew warmer as they landed on an island surrounded by the sea.</a:t>
              </a:r>
              <a:endParaRPr lang="zh-HK" altLang="en-US" sz="1200" dirty="0"/>
            </a:p>
          </p:txBody>
        </p:sp>
      </p:grpSp>
      <p:sp>
        <p:nvSpPr>
          <p:cNvPr id="7" name="矩形 6"/>
          <p:cNvSpPr/>
          <p:nvPr/>
        </p:nvSpPr>
        <p:spPr>
          <a:xfrm>
            <a:off x="117630" y="6409678"/>
            <a:ext cx="2865267" cy="44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t>They landed on an island and saw a camp full of people. They met </a:t>
            </a:r>
            <a:r>
              <a:rPr lang="en-US" altLang="zh-HK" sz="1400" b="1" dirty="0" smtClean="0">
                <a:solidFill>
                  <a:srgbClr val="FF0000"/>
                </a:solidFill>
              </a:rPr>
              <a:t>Leila.</a:t>
            </a:r>
            <a:endParaRPr lang="zh-HK" altLang="en-US" sz="1400" b="1" dirty="0">
              <a:solidFill>
                <a:srgbClr val="FF0000"/>
              </a:solidFill>
            </a:endParaRPr>
          </a:p>
        </p:txBody>
      </p:sp>
      <p:cxnSp>
        <p:nvCxnSpPr>
          <p:cNvPr id="9" name="直線單箭頭接點 8"/>
          <p:cNvCxnSpPr/>
          <p:nvPr/>
        </p:nvCxnSpPr>
        <p:spPr>
          <a:xfrm>
            <a:off x="692458" y="4092177"/>
            <a:ext cx="69193" cy="3692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矩形 10"/>
          <p:cNvSpPr/>
          <p:nvPr/>
        </p:nvSpPr>
        <p:spPr>
          <a:xfrm>
            <a:off x="6242643" y="6383045"/>
            <a:ext cx="3025644" cy="44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t>Leila was worried and asked </a:t>
            </a:r>
            <a:r>
              <a:rPr lang="en-US" altLang="zh-HK" sz="1400" dirty="0" err="1" smtClean="0"/>
              <a:t>Ario</a:t>
            </a:r>
            <a:r>
              <a:rPr lang="en-US" altLang="zh-HK" sz="1400" dirty="0" smtClean="0"/>
              <a:t>. “Is it true people can die from coronavirus?”</a:t>
            </a:r>
            <a:endParaRPr lang="zh-HK" altLang="en-US" sz="1400" dirty="0"/>
          </a:p>
        </p:txBody>
      </p:sp>
      <p:sp>
        <p:nvSpPr>
          <p:cNvPr id="12" name="矩形 11"/>
          <p:cNvSpPr/>
          <p:nvPr/>
        </p:nvSpPr>
        <p:spPr>
          <a:xfrm>
            <a:off x="3843672" y="37107"/>
            <a:ext cx="6320370" cy="646331"/>
          </a:xfrm>
          <a:prstGeom prst="rect">
            <a:avLst/>
          </a:prstGeom>
        </p:spPr>
        <p:txBody>
          <a:bodyPr wrap="square">
            <a:spAutoFit/>
          </a:bodyPr>
          <a:lstStyle/>
          <a:p>
            <a:r>
              <a:rPr lang="en-US" altLang="zh-HK" b="1" dirty="0" smtClean="0">
                <a:solidFill>
                  <a:srgbClr val="7030A0"/>
                </a:solidFill>
              </a:rPr>
              <a:t>6. Is it true that people can die from coronavirus?</a:t>
            </a:r>
          </a:p>
          <a:p>
            <a:r>
              <a:rPr lang="en-US" altLang="zh-HK" b="1" dirty="0" smtClean="0">
                <a:solidFill>
                  <a:srgbClr val="7030A0"/>
                </a:solidFill>
              </a:rPr>
              <a:t>    (Play </a:t>
            </a:r>
            <a:r>
              <a:rPr lang="en-US" altLang="zh-HK" b="1" dirty="0">
                <a:solidFill>
                  <a:srgbClr val="7030A0"/>
                </a:solidFill>
              </a:rPr>
              <a:t>the YouTube video </a:t>
            </a:r>
            <a:r>
              <a:rPr lang="en-US" altLang="zh-HK" b="1" dirty="0" smtClean="0">
                <a:solidFill>
                  <a:srgbClr val="7030A0"/>
                </a:solidFill>
              </a:rPr>
              <a:t>12:36-16:30)</a:t>
            </a:r>
            <a:endParaRPr lang="en-US" altLang="zh-HK" b="1" dirty="0">
              <a:solidFill>
                <a:srgbClr val="7030A0"/>
              </a:solidFill>
            </a:endParaRPr>
          </a:p>
        </p:txBody>
      </p:sp>
      <p:grpSp>
        <p:nvGrpSpPr>
          <p:cNvPr id="18" name="群組 17"/>
          <p:cNvGrpSpPr/>
          <p:nvPr/>
        </p:nvGrpSpPr>
        <p:grpSpPr>
          <a:xfrm>
            <a:off x="4344681" y="744227"/>
            <a:ext cx="3278722" cy="2052240"/>
            <a:chOff x="4895097" y="516881"/>
            <a:chExt cx="3278722" cy="2052240"/>
          </a:xfrm>
        </p:grpSpPr>
        <p:sp>
          <p:nvSpPr>
            <p:cNvPr id="19" name="圓角矩形 18"/>
            <p:cNvSpPr/>
            <p:nvPr/>
          </p:nvSpPr>
          <p:spPr>
            <a:xfrm>
              <a:off x="4895097" y="713957"/>
              <a:ext cx="3278722" cy="18551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HK" b="1" dirty="0" smtClean="0">
                  <a:solidFill>
                    <a:srgbClr val="7030A0"/>
                  </a:solidFill>
                </a:rPr>
                <a:t>Leila was </a:t>
              </a:r>
              <a:r>
                <a:rPr lang="en-US" altLang="zh-HK" b="1" dirty="0">
                  <a:solidFill>
                    <a:srgbClr val="7030A0"/>
                  </a:solidFill>
                </a:rPr>
                <a:t>afraid of the virus because people might die from </a:t>
              </a:r>
              <a:r>
                <a:rPr lang="en-US" altLang="zh-HK" b="1" dirty="0" smtClean="0">
                  <a:solidFill>
                    <a:srgbClr val="7030A0"/>
                  </a:solidFill>
                </a:rPr>
                <a:t>it.</a:t>
              </a:r>
              <a:endParaRPr lang="en-US" altLang="zh-HK" b="1" dirty="0">
                <a:solidFill>
                  <a:srgbClr val="7030A0"/>
                </a:solidFill>
              </a:endParaRPr>
            </a:p>
            <a:p>
              <a:endParaRPr lang="en-US" altLang="zh-HK" b="1" dirty="0" smtClean="0">
                <a:solidFill>
                  <a:srgbClr val="7030A0"/>
                </a:solidFill>
              </a:endParaRPr>
            </a:p>
          </p:txBody>
        </p:sp>
        <p:sp>
          <p:nvSpPr>
            <p:cNvPr id="20" name="文字方塊 19"/>
            <p:cNvSpPr txBox="1"/>
            <p:nvPr/>
          </p:nvSpPr>
          <p:spPr>
            <a:xfrm>
              <a:off x="5663329" y="516881"/>
              <a:ext cx="1890944"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Problem</a:t>
              </a:r>
              <a:endParaRPr lang="zh-HK" altLang="en-US" dirty="0"/>
            </a:p>
          </p:txBody>
        </p:sp>
      </p:grpSp>
      <p:grpSp>
        <p:nvGrpSpPr>
          <p:cNvPr id="21" name="群組 20"/>
          <p:cNvGrpSpPr/>
          <p:nvPr/>
        </p:nvGrpSpPr>
        <p:grpSpPr>
          <a:xfrm>
            <a:off x="7755465" y="767170"/>
            <a:ext cx="3610825" cy="2029297"/>
            <a:chOff x="8232706" y="22555"/>
            <a:chExt cx="3610825" cy="2029297"/>
          </a:xfrm>
        </p:grpSpPr>
        <p:sp>
          <p:nvSpPr>
            <p:cNvPr id="22" name="圓角矩形 21"/>
            <p:cNvSpPr/>
            <p:nvPr/>
          </p:nvSpPr>
          <p:spPr>
            <a:xfrm>
              <a:off x="8232706" y="291555"/>
              <a:ext cx="3610825" cy="1760297"/>
            </a:xfrm>
            <a:prstGeom prst="round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en-US" altLang="zh-HK" sz="1600" dirty="0" smtClean="0"/>
                <a:t>She </a:t>
              </a:r>
              <a:r>
                <a:rPr lang="en-US" altLang="zh-HK" sz="1600" dirty="0"/>
                <a:t>followed </a:t>
              </a:r>
              <a:r>
                <a:rPr lang="en-US" altLang="zh-HK" sz="1600" dirty="0" err="1"/>
                <a:t>Ario’s</a:t>
              </a:r>
              <a:r>
                <a:rPr lang="en-US" altLang="zh-HK" sz="1600" dirty="0"/>
                <a:t> advice by imagining a ___________ place in her mind. This helped </a:t>
              </a:r>
              <a:r>
                <a:rPr lang="en-US" altLang="zh-HK" sz="1600" dirty="0" smtClean="0"/>
                <a:t>her relax and keep </a:t>
              </a:r>
              <a:r>
                <a:rPr lang="en-US" altLang="zh-HK" sz="1600" dirty="0"/>
                <a:t>her </a:t>
              </a:r>
              <a:r>
                <a:rPr lang="en-US" altLang="zh-HK" sz="1600" dirty="0" smtClean="0"/>
                <a:t>calm.</a:t>
              </a:r>
              <a:endParaRPr lang="en-US" altLang="zh-HK" sz="1600" dirty="0"/>
            </a:p>
          </p:txBody>
        </p:sp>
        <p:sp>
          <p:nvSpPr>
            <p:cNvPr id="23" name="文字方塊 22"/>
            <p:cNvSpPr txBox="1"/>
            <p:nvPr/>
          </p:nvSpPr>
          <p:spPr>
            <a:xfrm>
              <a:off x="8438222" y="22555"/>
              <a:ext cx="3355760"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Way to cope with the problem</a:t>
              </a:r>
              <a:endParaRPr lang="zh-HK" altLang="en-US" dirty="0"/>
            </a:p>
          </p:txBody>
        </p:sp>
      </p:grpSp>
      <p:sp>
        <p:nvSpPr>
          <p:cNvPr id="8" name="矩形 7"/>
          <p:cNvSpPr/>
          <p:nvPr/>
        </p:nvSpPr>
        <p:spPr>
          <a:xfrm>
            <a:off x="9161455" y="1614908"/>
            <a:ext cx="595035" cy="369332"/>
          </a:xfrm>
          <a:prstGeom prst="rect">
            <a:avLst/>
          </a:prstGeom>
        </p:spPr>
        <p:txBody>
          <a:bodyPr wrap="none">
            <a:spAutoFit/>
          </a:bodyPr>
          <a:lstStyle/>
          <a:p>
            <a:r>
              <a:rPr lang="en-US" altLang="zh-HK" b="1" dirty="0">
                <a:solidFill>
                  <a:srgbClr val="FF0000"/>
                </a:solidFill>
              </a:rPr>
              <a:t>safe</a:t>
            </a:r>
            <a:endParaRPr lang="zh-HK" altLang="en-US" b="1" dirty="0">
              <a:solidFill>
                <a:srgbClr val="FF0000"/>
              </a:solidFill>
            </a:endParaRPr>
          </a:p>
        </p:txBody>
      </p:sp>
    </p:spTree>
    <p:extLst>
      <p:ext uri="{BB962C8B-B14F-4D97-AF65-F5344CB8AC3E}">
        <p14:creationId xmlns:p14="http://schemas.microsoft.com/office/powerpoint/2010/main" val="388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63958" y="39406"/>
            <a:ext cx="6328417" cy="655648"/>
          </a:xfrm>
          <a:prstGeom prst="rect">
            <a:avLst/>
          </a:prstGeom>
        </p:spPr>
        <p:txBody>
          <a:bodyPr wrap="square">
            <a:spAutoFit/>
          </a:bodyPr>
          <a:lstStyle/>
          <a:p>
            <a:r>
              <a:rPr lang="en-US" altLang="zh-HK" b="1" dirty="0" smtClean="0">
                <a:solidFill>
                  <a:srgbClr val="7030A0"/>
                </a:solidFill>
              </a:rPr>
              <a:t>7</a:t>
            </a:r>
            <a:r>
              <a:rPr lang="en-US" altLang="zh-HK" b="1" dirty="0">
                <a:solidFill>
                  <a:srgbClr val="7030A0"/>
                </a:solidFill>
              </a:rPr>
              <a:t>. </a:t>
            </a:r>
            <a:r>
              <a:rPr lang="en-US" altLang="zh-HK" b="1" dirty="0" smtClean="0">
                <a:solidFill>
                  <a:srgbClr val="7030A0"/>
                </a:solidFill>
              </a:rPr>
              <a:t>Last journey: What </a:t>
            </a:r>
            <a:r>
              <a:rPr lang="en-US" altLang="zh-HK" b="1" dirty="0">
                <a:solidFill>
                  <a:srgbClr val="7030A0"/>
                </a:solidFill>
              </a:rPr>
              <a:t>does it feel like to </a:t>
            </a:r>
            <a:r>
              <a:rPr lang="en-US" altLang="zh-HK" b="1" dirty="0" smtClean="0">
                <a:solidFill>
                  <a:srgbClr val="7030A0"/>
                </a:solidFill>
              </a:rPr>
              <a:t>have the </a:t>
            </a:r>
            <a:r>
              <a:rPr lang="en-US" altLang="zh-HK" b="1" dirty="0">
                <a:solidFill>
                  <a:srgbClr val="7030A0"/>
                </a:solidFill>
              </a:rPr>
              <a:t>coronavirus? </a:t>
            </a:r>
            <a:endParaRPr lang="en-US" altLang="zh-HK" b="1" dirty="0" smtClean="0">
              <a:solidFill>
                <a:srgbClr val="7030A0"/>
              </a:solidFill>
            </a:endParaRPr>
          </a:p>
          <a:p>
            <a:r>
              <a:rPr lang="en-US" altLang="zh-HK" b="1" dirty="0" smtClean="0">
                <a:solidFill>
                  <a:srgbClr val="7030A0"/>
                </a:solidFill>
              </a:rPr>
              <a:t>    (Play </a:t>
            </a:r>
            <a:r>
              <a:rPr lang="en-US" altLang="zh-HK" b="1" dirty="0">
                <a:solidFill>
                  <a:srgbClr val="7030A0"/>
                </a:solidFill>
              </a:rPr>
              <a:t>the YouTube video </a:t>
            </a:r>
            <a:r>
              <a:rPr lang="en-US" altLang="zh-HK" b="1" dirty="0" smtClean="0">
                <a:solidFill>
                  <a:srgbClr val="7030A0"/>
                </a:solidFill>
              </a:rPr>
              <a:t>16:31-19:02)</a:t>
            </a:r>
            <a:endParaRPr lang="en-US" altLang="zh-HK" b="1" dirty="0">
              <a:solidFill>
                <a:srgbClr val="7030A0"/>
              </a:solidFill>
            </a:endParaRPr>
          </a:p>
        </p:txBody>
      </p:sp>
      <p:pic>
        <p:nvPicPr>
          <p:cNvPr id="3" name="圖片 2"/>
          <p:cNvPicPr>
            <a:picLocks noChangeAspect="1"/>
          </p:cNvPicPr>
          <p:nvPr/>
        </p:nvPicPr>
        <p:blipFill rotWithShape="1">
          <a:blip r:embed="rId2"/>
          <a:srcRect b="30424"/>
          <a:stretch/>
        </p:blipFill>
        <p:spPr>
          <a:xfrm>
            <a:off x="6474" y="683438"/>
            <a:ext cx="5188277" cy="2494625"/>
          </a:xfrm>
          <a:prstGeom prst="rect">
            <a:avLst/>
          </a:prstGeom>
        </p:spPr>
      </p:pic>
      <p:pic>
        <p:nvPicPr>
          <p:cNvPr id="4" name="圖片 3"/>
          <p:cNvPicPr>
            <a:picLocks noChangeAspect="1"/>
          </p:cNvPicPr>
          <p:nvPr/>
        </p:nvPicPr>
        <p:blipFill>
          <a:blip r:embed="rId3"/>
          <a:stretch>
            <a:fillRect/>
          </a:stretch>
        </p:blipFill>
        <p:spPr>
          <a:xfrm>
            <a:off x="2600612" y="3336118"/>
            <a:ext cx="4791079" cy="3521882"/>
          </a:xfrm>
          <a:prstGeom prst="rect">
            <a:avLst/>
          </a:prstGeom>
        </p:spPr>
      </p:pic>
      <p:pic>
        <p:nvPicPr>
          <p:cNvPr id="5" name="圖片 4"/>
          <p:cNvPicPr>
            <a:picLocks noChangeAspect="1"/>
          </p:cNvPicPr>
          <p:nvPr/>
        </p:nvPicPr>
        <p:blipFill>
          <a:blip r:embed="rId4"/>
          <a:stretch>
            <a:fillRect/>
          </a:stretch>
        </p:blipFill>
        <p:spPr>
          <a:xfrm>
            <a:off x="7448365" y="3488281"/>
            <a:ext cx="4743635" cy="3378598"/>
          </a:xfrm>
          <a:prstGeom prst="rect">
            <a:avLst/>
          </a:prstGeom>
        </p:spPr>
      </p:pic>
      <p:sp>
        <p:nvSpPr>
          <p:cNvPr id="6" name="文字方塊 5"/>
          <p:cNvSpPr txBox="1"/>
          <p:nvPr/>
        </p:nvSpPr>
        <p:spPr>
          <a:xfrm>
            <a:off x="6474" y="3178063"/>
            <a:ext cx="3163028" cy="1938992"/>
          </a:xfrm>
          <a:prstGeom prst="rect">
            <a:avLst/>
          </a:prstGeom>
          <a:solidFill>
            <a:schemeClr val="bg1"/>
          </a:solidFill>
        </p:spPr>
        <p:txBody>
          <a:bodyPr wrap="square" rtlCol="0">
            <a:spAutoFit/>
          </a:bodyPr>
          <a:lstStyle/>
          <a:p>
            <a:r>
              <a:rPr lang="en-US" altLang="zh-HK" sz="1200" dirty="0" smtClean="0"/>
              <a:t>Leila said, “We can all care for each other.”</a:t>
            </a:r>
          </a:p>
          <a:p>
            <a:r>
              <a:rPr lang="en-US" altLang="zh-HK" sz="1200" dirty="0" smtClean="0"/>
              <a:t>“That’s right, Leila,” said </a:t>
            </a:r>
            <a:r>
              <a:rPr lang="en-US" altLang="zh-HK" sz="1200" dirty="0" err="1" smtClean="0"/>
              <a:t>Ario</a:t>
            </a:r>
            <a:r>
              <a:rPr lang="en-US" altLang="zh-HK" sz="1200" dirty="0" smtClean="0"/>
              <a:t>. “We can care for each other, wherever we are. Would you like to come with us on our last journey?”</a:t>
            </a:r>
          </a:p>
          <a:p>
            <a:r>
              <a:rPr lang="en-US" altLang="zh-HK" sz="1200" dirty="0" smtClean="0"/>
              <a:t>Leila decided to travel with </a:t>
            </a:r>
            <a:r>
              <a:rPr lang="en-US" altLang="zh-HK" sz="1200" dirty="0" err="1" smtClean="0"/>
              <a:t>Ario</a:t>
            </a:r>
            <a:r>
              <a:rPr lang="en-US" altLang="zh-HK" sz="1200" dirty="0" smtClean="0"/>
              <a:t> and her new friends. Sara was glad Leila joined them because she know that sometimes we need to support each other. The flew quietly, without words, but Leila knew her new friends cared a lot about her.</a:t>
            </a:r>
            <a:endParaRPr lang="zh-HK" altLang="en-US" sz="1200" dirty="0"/>
          </a:p>
        </p:txBody>
      </p:sp>
      <p:sp>
        <p:nvSpPr>
          <p:cNvPr id="7" name="文字方塊 6"/>
          <p:cNvSpPr txBox="1"/>
          <p:nvPr/>
        </p:nvSpPr>
        <p:spPr>
          <a:xfrm>
            <a:off x="6474" y="683438"/>
            <a:ext cx="2331805" cy="523220"/>
          </a:xfrm>
          <a:prstGeom prst="rect">
            <a:avLst/>
          </a:prstGeom>
          <a:solidFill>
            <a:schemeClr val="accent1">
              <a:lumMod val="60000"/>
              <a:lumOff val="40000"/>
            </a:schemeClr>
          </a:solidFill>
        </p:spPr>
        <p:txBody>
          <a:bodyPr wrap="square" rtlCol="0">
            <a:spAutoFit/>
          </a:bodyPr>
          <a:lstStyle/>
          <a:p>
            <a:r>
              <a:rPr lang="en-US" altLang="zh-HK" sz="1400" dirty="0" smtClean="0"/>
              <a:t>Leila travelled with </a:t>
            </a:r>
            <a:r>
              <a:rPr lang="en-US" altLang="zh-HK" sz="1400" dirty="0" err="1" smtClean="0"/>
              <a:t>Ario</a:t>
            </a:r>
            <a:r>
              <a:rPr lang="en-US" altLang="zh-HK" sz="1400" dirty="0" smtClean="0"/>
              <a:t> and her new friends.</a:t>
            </a:r>
            <a:endParaRPr lang="zh-HK" altLang="en-US" sz="1400" dirty="0"/>
          </a:p>
        </p:txBody>
      </p:sp>
      <p:sp>
        <p:nvSpPr>
          <p:cNvPr id="8" name="文字方塊 7"/>
          <p:cNvSpPr txBox="1"/>
          <p:nvPr/>
        </p:nvSpPr>
        <p:spPr>
          <a:xfrm>
            <a:off x="6474" y="5857445"/>
            <a:ext cx="3080724" cy="738664"/>
          </a:xfrm>
          <a:prstGeom prst="rect">
            <a:avLst/>
          </a:prstGeom>
          <a:solidFill>
            <a:schemeClr val="accent1">
              <a:lumMod val="60000"/>
              <a:lumOff val="40000"/>
            </a:schemeClr>
          </a:solidFill>
        </p:spPr>
        <p:txBody>
          <a:bodyPr wrap="square" rtlCol="0">
            <a:spAutoFit/>
          </a:bodyPr>
          <a:lstStyle/>
          <a:p>
            <a:r>
              <a:rPr lang="en-US" altLang="zh-HK" sz="1400" dirty="0" smtClean="0"/>
              <a:t>A few children were playing by a stream. They met </a:t>
            </a:r>
            <a:r>
              <a:rPr lang="en-US" altLang="zh-HK" sz="1400" b="1" dirty="0" smtClean="0">
                <a:solidFill>
                  <a:srgbClr val="FF0000"/>
                </a:solidFill>
              </a:rPr>
              <a:t>Kim</a:t>
            </a:r>
            <a:r>
              <a:rPr lang="en-US" altLang="zh-HK" sz="1400" dirty="0" smtClean="0"/>
              <a:t>, a boy who once had the coronavirus, and got better.</a:t>
            </a:r>
            <a:endParaRPr lang="zh-HK" altLang="en-US" sz="1400" dirty="0"/>
          </a:p>
        </p:txBody>
      </p:sp>
      <p:sp>
        <p:nvSpPr>
          <p:cNvPr id="9" name="矩形 8"/>
          <p:cNvSpPr/>
          <p:nvPr/>
        </p:nvSpPr>
        <p:spPr>
          <a:xfrm>
            <a:off x="7692375" y="3288594"/>
            <a:ext cx="4499625" cy="461665"/>
          </a:xfrm>
          <a:prstGeom prst="rect">
            <a:avLst/>
          </a:prstGeom>
          <a:solidFill>
            <a:schemeClr val="accent1">
              <a:lumMod val="60000"/>
              <a:lumOff val="40000"/>
            </a:schemeClr>
          </a:solidFill>
        </p:spPr>
        <p:txBody>
          <a:bodyPr wrap="square">
            <a:spAutoFit/>
          </a:bodyPr>
          <a:lstStyle/>
          <a:p>
            <a:r>
              <a:rPr lang="en-US" altLang="zh-HK" sz="1200" dirty="0"/>
              <a:t>“Just because Kim had the coronavirus, we didn’t stop being friends,” said one of Kim’s </a:t>
            </a:r>
            <a:r>
              <a:rPr lang="en-US" altLang="zh-HK" sz="1200" dirty="0" smtClean="0"/>
              <a:t>friend. “Even though I could not see him.”</a:t>
            </a:r>
            <a:endParaRPr lang="en-US" altLang="zh-HK" sz="1200" dirty="0"/>
          </a:p>
        </p:txBody>
      </p:sp>
      <p:cxnSp>
        <p:nvCxnSpPr>
          <p:cNvPr id="13" name="直線單箭頭接點 12"/>
          <p:cNvCxnSpPr/>
          <p:nvPr/>
        </p:nvCxnSpPr>
        <p:spPr>
          <a:xfrm flipH="1">
            <a:off x="3324552" y="4966574"/>
            <a:ext cx="193555" cy="2609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4" name="群組 13"/>
          <p:cNvGrpSpPr/>
          <p:nvPr/>
        </p:nvGrpSpPr>
        <p:grpSpPr>
          <a:xfrm>
            <a:off x="5299968" y="744227"/>
            <a:ext cx="3051401" cy="2052240"/>
            <a:chOff x="5122417" y="516881"/>
            <a:chExt cx="3051401" cy="2052240"/>
          </a:xfrm>
        </p:grpSpPr>
        <p:sp>
          <p:nvSpPr>
            <p:cNvPr id="15" name="圓角矩形 14"/>
            <p:cNvSpPr/>
            <p:nvPr/>
          </p:nvSpPr>
          <p:spPr>
            <a:xfrm>
              <a:off x="5122417" y="713957"/>
              <a:ext cx="3051401" cy="18551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HK" b="1" dirty="0" smtClean="0">
                  <a:solidFill>
                    <a:srgbClr val="7030A0"/>
                  </a:solidFill>
                </a:rPr>
                <a:t>Kim </a:t>
              </a:r>
              <a:r>
                <a:rPr lang="en-US" altLang="zh-HK" b="1" dirty="0">
                  <a:solidFill>
                    <a:srgbClr val="7030A0"/>
                  </a:solidFill>
                </a:rPr>
                <a:t>had the virus himself and had recovered from </a:t>
              </a:r>
              <a:r>
                <a:rPr lang="en-US" altLang="zh-HK" b="1" dirty="0" smtClean="0">
                  <a:solidFill>
                    <a:srgbClr val="7030A0"/>
                  </a:solidFill>
                </a:rPr>
                <a:t>it.</a:t>
              </a:r>
            </a:p>
            <a:p>
              <a:endParaRPr lang="en-US" altLang="zh-HK" b="1" dirty="0" smtClean="0">
                <a:solidFill>
                  <a:srgbClr val="7030A0"/>
                </a:solidFill>
              </a:endParaRPr>
            </a:p>
          </p:txBody>
        </p:sp>
        <p:sp>
          <p:nvSpPr>
            <p:cNvPr id="16" name="文字方塊 15"/>
            <p:cNvSpPr txBox="1"/>
            <p:nvPr/>
          </p:nvSpPr>
          <p:spPr>
            <a:xfrm>
              <a:off x="5663329" y="516881"/>
              <a:ext cx="1890944"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Problem</a:t>
              </a:r>
              <a:endParaRPr lang="zh-HK" altLang="en-US" dirty="0"/>
            </a:p>
          </p:txBody>
        </p:sp>
      </p:grpSp>
      <p:grpSp>
        <p:nvGrpSpPr>
          <p:cNvPr id="17" name="群組 16"/>
          <p:cNvGrpSpPr/>
          <p:nvPr/>
        </p:nvGrpSpPr>
        <p:grpSpPr>
          <a:xfrm>
            <a:off x="8483432" y="767170"/>
            <a:ext cx="3610825" cy="2029297"/>
            <a:chOff x="8232706" y="22555"/>
            <a:chExt cx="3610825" cy="2029297"/>
          </a:xfrm>
        </p:grpSpPr>
        <p:sp>
          <p:nvSpPr>
            <p:cNvPr id="18" name="圓角矩形 17"/>
            <p:cNvSpPr/>
            <p:nvPr/>
          </p:nvSpPr>
          <p:spPr>
            <a:xfrm>
              <a:off x="8232706" y="291555"/>
              <a:ext cx="3610825" cy="1760297"/>
            </a:xfrm>
            <a:prstGeom prst="round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en-US" altLang="zh-HK" sz="1600" dirty="0"/>
                <a:t>He kept a distance from his friends who cared about him. He believed that the most important thing friends could do was to ____________ each other. .</a:t>
              </a:r>
            </a:p>
          </p:txBody>
        </p:sp>
        <p:sp>
          <p:nvSpPr>
            <p:cNvPr id="19" name="文字方塊 18"/>
            <p:cNvSpPr txBox="1"/>
            <p:nvPr/>
          </p:nvSpPr>
          <p:spPr>
            <a:xfrm>
              <a:off x="8438222" y="22555"/>
              <a:ext cx="3355760"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Way to cope with the problem</a:t>
              </a:r>
              <a:endParaRPr lang="zh-HK" altLang="en-US" dirty="0"/>
            </a:p>
          </p:txBody>
        </p:sp>
      </p:grpSp>
      <p:sp>
        <p:nvSpPr>
          <p:cNvPr id="22" name="矩形 21"/>
          <p:cNvSpPr/>
          <p:nvPr/>
        </p:nvSpPr>
        <p:spPr>
          <a:xfrm flipH="1">
            <a:off x="9630294" y="2093389"/>
            <a:ext cx="1151510" cy="369332"/>
          </a:xfrm>
          <a:prstGeom prst="rect">
            <a:avLst/>
          </a:prstGeom>
        </p:spPr>
        <p:txBody>
          <a:bodyPr wrap="square">
            <a:spAutoFit/>
          </a:bodyPr>
          <a:lstStyle/>
          <a:p>
            <a:r>
              <a:rPr lang="en-US" altLang="zh-HK" b="1"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protect</a:t>
            </a:r>
            <a:endParaRPr lang="zh-HK" altLang="en-US" b="1" dirty="0"/>
          </a:p>
        </p:txBody>
      </p:sp>
    </p:spTree>
    <p:extLst>
      <p:ext uri="{BB962C8B-B14F-4D97-AF65-F5344CB8AC3E}">
        <p14:creationId xmlns:p14="http://schemas.microsoft.com/office/powerpoint/2010/main" val="404842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6542843" y="3490953"/>
            <a:ext cx="5649157" cy="3367047"/>
          </a:xfrm>
          <a:prstGeom prst="rect">
            <a:avLst/>
          </a:prstGeom>
        </p:spPr>
      </p:pic>
      <p:sp>
        <p:nvSpPr>
          <p:cNvPr id="2" name="矩形 1"/>
          <p:cNvSpPr/>
          <p:nvPr/>
        </p:nvSpPr>
        <p:spPr>
          <a:xfrm>
            <a:off x="1363958" y="39406"/>
            <a:ext cx="6328417" cy="655648"/>
          </a:xfrm>
          <a:prstGeom prst="rect">
            <a:avLst/>
          </a:prstGeom>
        </p:spPr>
        <p:txBody>
          <a:bodyPr wrap="square">
            <a:spAutoFit/>
          </a:bodyPr>
          <a:lstStyle/>
          <a:p>
            <a:r>
              <a:rPr lang="en-US" altLang="zh-HK" b="1" dirty="0" smtClean="0">
                <a:solidFill>
                  <a:srgbClr val="7030A0"/>
                </a:solidFill>
              </a:rPr>
              <a:t>8. Sara said goodbye to her friends</a:t>
            </a:r>
          </a:p>
          <a:p>
            <a:r>
              <a:rPr lang="en-US" altLang="zh-HK" b="1" dirty="0" smtClean="0">
                <a:solidFill>
                  <a:srgbClr val="7030A0"/>
                </a:solidFill>
              </a:rPr>
              <a:t>    (Play </a:t>
            </a:r>
            <a:r>
              <a:rPr lang="en-US" altLang="zh-HK" b="1" dirty="0">
                <a:solidFill>
                  <a:srgbClr val="7030A0"/>
                </a:solidFill>
              </a:rPr>
              <a:t>the YouTube video </a:t>
            </a:r>
            <a:r>
              <a:rPr lang="en-US" altLang="zh-HK" b="1" dirty="0" smtClean="0">
                <a:solidFill>
                  <a:srgbClr val="7030A0"/>
                </a:solidFill>
              </a:rPr>
              <a:t>19:03-21:57)</a:t>
            </a:r>
            <a:endParaRPr lang="en-US" altLang="zh-HK" b="1" dirty="0">
              <a:solidFill>
                <a:srgbClr val="7030A0"/>
              </a:solidFill>
            </a:endParaRPr>
          </a:p>
        </p:txBody>
      </p:sp>
      <p:grpSp>
        <p:nvGrpSpPr>
          <p:cNvPr id="5" name="群組 4"/>
          <p:cNvGrpSpPr/>
          <p:nvPr/>
        </p:nvGrpSpPr>
        <p:grpSpPr>
          <a:xfrm>
            <a:off x="73981" y="817170"/>
            <a:ext cx="2953304" cy="5864479"/>
            <a:chOff x="73981" y="817170"/>
            <a:chExt cx="2953304" cy="5864479"/>
          </a:xfrm>
        </p:grpSpPr>
        <p:pic>
          <p:nvPicPr>
            <p:cNvPr id="4" name="圖片 3"/>
            <p:cNvPicPr>
              <a:picLocks noChangeAspect="1"/>
            </p:cNvPicPr>
            <p:nvPr/>
          </p:nvPicPr>
          <p:blipFill>
            <a:blip r:embed="rId3"/>
            <a:stretch>
              <a:fillRect/>
            </a:stretch>
          </p:blipFill>
          <p:spPr>
            <a:xfrm>
              <a:off x="229340" y="817170"/>
              <a:ext cx="2642586" cy="1894161"/>
            </a:xfrm>
            <a:prstGeom prst="rect">
              <a:avLst/>
            </a:prstGeom>
          </p:spPr>
        </p:pic>
        <p:sp>
          <p:nvSpPr>
            <p:cNvPr id="3" name="矩形 2"/>
            <p:cNvSpPr/>
            <p:nvPr/>
          </p:nvSpPr>
          <p:spPr>
            <a:xfrm>
              <a:off x="73981" y="2711331"/>
              <a:ext cx="2953304" cy="3970318"/>
            </a:xfrm>
            <a:prstGeom prst="rect">
              <a:avLst/>
            </a:prstGeom>
            <a:solidFill>
              <a:schemeClr val="bg1"/>
            </a:solidFill>
          </p:spPr>
          <p:txBody>
            <a:bodyPr wrap="square">
              <a:spAutoFit/>
            </a:bodyPr>
            <a:lstStyle/>
            <a:p>
              <a:r>
                <a:rPr lang="en-US" altLang="zh-HK" sz="1400" dirty="0"/>
                <a:t>“We can do these things for each other,” said Leila.</a:t>
              </a:r>
            </a:p>
            <a:p>
              <a:r>
                <a:rPr lang="en-US" altLang="zh-HK" sz="1400" dirty="0"/>
                <a:t>“And one day, we will all be able to play again and go back to school like we used to,” said Salem</a:t>
              </a:r>
              <a:r>
                <a:rPr lang="en-US" altLang="zh-HK" sz="1400" dirty="0" smtClean="0"/>
                <a:t>.</a:t>
              </a:r>
            </a:p>
            <a:p>
              <a:endParaRPr lang="en-US" altLang="zh-HK" sz="1400" dirty="0"/>
            </a:p>
            <a:p>
              <a:r>
                <a:rPr lang="en-US" altLang="zh-HK" sz="1400" dirty="0"/>
                <a:t>It was time to go home, and time for Sara to say goodbye to her new friends. They promised each other that they </a:t>
              </a:r>
              <a:r>
                <a:rPr lang="en-US" altLang="zh-HK" sz="1400" dirty="0" smtClean="0"/>
                <a:t>would never </a:t>
              </a:r>
              <a:r>
                <a:rPr lang="en-US" altLang="zh-HK" sz="1400" dirty="0"/>
                <a:t>forget their adventure together</a:t>
              </a:r>
              <a:r>
                <a:rPr lang="en-US" altLang="zh-HK" sz="1400" dirty="0" smtClean="0"/>
                <a:t>.</a:t>
              </a:r>
            </a:p>
            <a:p>
              <a:endParaRPr lang="en-US" altLang="zh-HK" sz="1400" dirty="0"/>
            </a:p>
            <a:p>
              <a:r>
                <a:rPr lang="en-US" altLang="zh-HK" sz="1400" dirty="0"/>
                <a:t>Sara felt sad that they might not see each other for a while. But she felt better when she remembered what Kim’s friend </a:t>
              </a:r>
              <a:r>
                <a:rPr lang="en-US" altLang="zh-HK" sz="1400" dirty="0" smtClean="0"/>
                <a:t>had said</a:t>
              </a:r>
              <a:r>
                <a:rPr lang="en-US" altLang="zh-HK" sz="1400" dirty="0"/>
                <a:t>. Just because you can’t see people, it doesn’t mean you stop loving them.</a:t>
              </a:r>
              <a:endParaRPr lang="zh-HK" altLang="en-US" sz="1400" dirty="0"/>
            </a:p>
          </p:txBody>
        </p:sp>
      </p:grpSp>
      <p:pic>
        <p:nvPicPr>
          <p:cNvPr id="6" name="圖片 5"/>
          <p:cNvPicPr>
            <a:picLocks noChangeAspect="1"/>
          </p:cNvPicPr>
          <p:nvPr/>
        </p:nvPicPr>
        <p:blipFill>
          <a:blip r:embed="rId4"/>
          <a:stretch>
            <a:fillRect/>
          </a:stretch>
        </p:blipFill>
        <p:spPr>
          <a:xfrm>
            <a:off x="3027285" y="695054"/>
            <a:ext cx="5686010" cy="3356499"/>
          </a:xfrm>
          <a:prstGeom prst="rect">
            <a:avLst/>
          </a:prstGeom>
        </p:spPr>
      </p:pic>
      <p:sp>
        <p:nvSpPr>
          <p:cNvPr id="8" name="文字方塊 7"/>
          <p:cNvSpPr txBox="1"/>
          <p:nvPr/>
        </p:nvSpPr>
        <p:spPr>
          <a:xfrm>
            <a:off x="3345645" y="4051553"/>
            <a:ext cx="2689934" cy="738664"/>
          </a:xfrm>
          <a:prstGeom prst="rect">
            <a:avLst/>
          </a:prstGeom>
          <a:solidFill>
            <a:schemeClr val="bg1">
              <a:lumMod val="95000"/>
            </a:schemeClr>
          </a:solidFill>
        </p:spPr>
        <p:txBody>
          <a:bodyPr wrap="square" rtlCol="0">
            <a:spAutoFit/>
          </a:bodyPr>
          <a:lstStyle/>
          <a:p>
            <a:r>
              <a:rPr lang="en-US" altLang="zh-HK" sz="1400" dirty="0" err="1" smtClean="0"/>
              <a:t>Ario</a:t>
            </a:r>
            <a:r>
              <a:rPr lang="en-US" altLang="zh-HK" sz="1400" dirty="0" smtClean="0"/>
              <a:t> dropped all the children back to their homes, and waited for Sara to fall asleep before he left.</a:t>
            </a:r>
            <a:endParaRPr lang="zh-HK" altLang="en-US" sz="1400" dirty="0"/>
          </a:p>
        </p:txBody>
      </p:sp>
      <p:sp>
        <p:nvSpPr>
          <p:cNvPr id="9" name="文字方塊 8"/>
          <p:cNvSpPr txBox="1"/>
          <p:nvPr/>
        </p:nvSpPr>
        <p:spPr>
          <a:xfrm>
            <a:off x="8677785" y="0"/>
            <a:ext cx="3491883" cy="3732726"/>
          </a:xfrm>
          <a:prstGeom prst="rect">
            <a:avLst/>
          </a:prstGeom>
          <a:solidFill>
            <a:schemeClr val="bg2">
              <a:alpha val="60000"/>
            </a:schemeClr>
          </a:solidFill>
        </p:spPr>
        <p:txBody>
          <a:bodyPr wrap="square" rtlCol="0">
            <a:spAutoFit/>
          </a:bodyPr>
          <a:lstStyle/>
          <a:p>
            <a:r>
              <a:rPr lang="en-US" altLang="zh-HK" dirty="0" smtClean="0"/>
              <a:t>Sara felt sad that they might not see each other for a while. But she felt better when she remembered what Kim’s friend had said. </a:t>
            </a:r>
            <a:r>
              <a:rPr lang="en-US" altLang="zh-HK" b="1" dirty="0" smtClean="0"/>
              <a:t>Just because you can’t see people, it doesn’t mean you stop loving them</a:t>
            </a:r>
            <a:r>
              <a:rPr lang="en-US" altLang="zh-HK" dirty="0" smtClean="0"/>
              <a:t>.</a:t>
            </a:r>
          </a:p>
          <a:p>
            <a:endParaRPr lang="en-US" altLang="zh-HK" dirty="0"/>
          </a:p>
          <a:p>
            <a:r>
              <a:rPr lang="en-US" altLang="zh-HK" dirty="0" smtClean="0"/>
              <a:t>“</a:t>
            </a:r>
            <a:r>
              <a:rPr lang="en-US" altLang="zh-HK" b="1" dirty="0" smtClean="0"/>
              <a:t>You are my hero</a:t>
            </a:r>
            <a:r>
              <a:rPr lang="en-US" altLang="zh-HK" dirty="0" smtClean="0"/>
              <a:t>,” Sara told </a:t>
            </a:r>
            <a:r>
              <a:rPr lang="en-US" altLang="zh-HK" dirty="0" err="1" smtClean="0"/>
              <a:t>Ario</a:t>
            </a:r>
            <a:r>
              <a:rPr lang="en-US" altLang="zh-HK" dirty="0" smtClean="0"/>
              <a:t>.</a:t>
            </a:r>
          </a:p>
          <a:p>
            <a:endParaRPr lang="en-US" altLang="zh-HK" dirty="0"/>
          </a:p>
          <a:p>
            <a:r>
              <a:rPr lang="en-US" altLang="zh-HK" dirty="0" smtClean="0"/>
              <a:t>“</a:t>
            </a:r>
            <a:r>
              <a:rPr lang="en-US" altLang="zh-HK" b="1" dirty="0" smtClean="0"/>
              <a:t>You are my hero too, Sara. You are a hero to all those who love you</a:t>
            </a:r>
            <a:r>
              <a:rPr lang="en-US" altLang="zh-HK" dirty="0" smtClean="0"/>
              <a:t>,” he said.</a:t>
            </a:r>
          </a:p>
        </p:txBody>
      </p:sp>
    </p:spTree>
    <p:extLst>
      <p:ext uri="{BB962C8B-B14F-4D97-AF65-F5344CB8AC3E}">
        <p14:creationId xmlns:p14="http://schemas.microsoft.com/office/powerpoint/2010/main" val="40711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2919" y="1123837"/>
            <a:ext cx="3049574" cy="4601183"/>
          </a:xfrm>
        </p:spPr>
        <p:txBody>
          <a:bodyPr/>
          <a:lstStyle/>
          <a:p>
            <a:r>
              <a:rPr lang="en-US" altLang="zh-HK" dirty="0" smtClean="0"/>
              <a:t>Second reading</a:t>
            </a:r>
            <a:br>
              <a:rPr lang="en-US" altLang="zh-HK" dirty="0" smtClean="0"/>
            </a:br>
            <a:r>
              <a:rPr lang="en-US" altLang="zh-HK" dirty="0"/>
              <a:t/>
            </a:r>
            <a:br>
              <a:rPr lang="en-US" altLang="zh-HK" dirty="0"/>
            </a:br>
            <a:r>
              <a:rPr lang="en-US" altLang="zh-HK" dirty="0" smtClean="0"/>
              <a:t>1. Read the story again and understand more about the characters</a:t>
            </a:r>
            <a:endParaRPr lang="zh-HK" altLang="en-US" dirty="0"/>
          </a:p>
        </p:txBody>
      </p:sp>
      <p:sp>
        <p:nvSpPr>
          <p:cNvPr id="3" name="文字方塊 2"/>
          <p:cNvSpPr txBox="1"/>
          <p:nvPr/>
        </p:nvSpPr>
        <p:spPr>
          <a:xfrm>
            <a:off x="10607360" y="104150"/>
            <a:ext cx="1396539" cy="923330"/>
          </a:xfrm>
          <a:prstGeom prst="rect">
            <a:avLst/>
          </a:prstGeom>
          <a:noFill/>
        </p:spPr>
        <p:txBody>
          <a:bodyPr wrap="square" rtlCol="0">
            <a:spAutoFit/>
          </a:bodyPr>
          <a:lstStyle/>
          <a:p>
            <a:pPr algn="ctr"/>
            <a:r>
              <a:rPr lang="en-US" altLang="zh-HK" dirty="0" smtClean="0"/>
              <a:t>Refer to Worksheet p.5</a:t>
            </a:r>
            <a:endParaRPr lang="zh-HK" altLang="en-US" dirty="0"/>
          </a:p>
        </p:txBody>
      </p:sp>
      <p:sp>
        <p:nvSpPr>
          <p:cNvPr id="4" name="文字方塊 3"/>
          <p:cNvSpPr txBox="1"/>
          <p:nvPr/>
        </p:nvSpPr>
        <p:spPr>
          <a:xfrm>
            <a:off x="3618920" y="765111"/>
            <a:ext cx="6992192" cy="1015663"/>
          </a:xfrm>
          <a:prstGeom prst="rect">
            <a:avLst/>
          </a:prstGeom>
          <a:noFill/>
        </p:spPr>
        <p:txBody>
          <a:bodyPr wrap="square" rtlCol="0">
            <a:spAutoFit/>
          </a:bodyPr>
          <a:lstStyle/>
          <a:p>
            <a:r>
              <a:rPr lang="en-US" altLang="zh-HK" sz="2000" dirty="0" smtClean="0"/>
              <a:t>Read the story again and understand more about the four characters, Salem, Sasha, Leila and Kim by thinking about the following questions:</a:t>
            </a:r>
            <a:endParaRPr lang="zh-HK" altLang="en-US" sz="2000" dirty="0"/>
          </a:p>
        </p:txBody>
      </p:sp>
      <p:sp>
        <p:nvSpPr>
          <p:cNvPr id="5" name="文字方塊 4"/>
          <p:cNvSpPr txBox="1"/>
          <p:nvPr/>
        </p:nvSpPr>
        <p:spPr>
          <a:xfrm>
            <a:off x="3618920" y="1933903"/>
            <a:ext cx="6992192" cy="707886"/>
          </a:xfrm>
          <a:prstGeom prst="rect">
            <a:avLst/>
          </a:prstGeom>
          <a:noFill/>
        </p:spPr>
        <p:txBody>
          <a:bodyPr wrap="square" rtlCol="0">
            <a:spAutoFit/>
          </a:bodyPr>
          <a:lstStyle/>
          <a:p>
            <a:pPr marL="457200" indent="-457200">
              <a:buFont typeface="+mj-lt"/>
              <a:buAutoNum type="alphaLcPeriod"/>
            </a:pPr>
            <a:r>
              <a:rPr lang="en-US" altLang="zh-HK" sz="2000" dirty="0" smtClean="0"/>
              <a:t>Where </a:t>
            </a:r>
            <a:r>
              <a:rPr lang="en-US" altLang="zh-HK" sz="2000" dirty="0"/>
              <a:t>did they live?</a:t>
            </a:r>
          </a:p>
          <a:p>
            <a:pPr marL="457200" indent="-457200">
              <a:buFont typeface="+mj-lt"/>
              <a:buAutoNum type="alphaLcPeriod"/>
            </a:pPr>
            <a:r>
              <a:rPr lang="en-US" altLang="zh-HK" sz="2000" dirty="0" smtClean="0"/>
              <a:t>What </a:t>
            </a:r>
            <a:r>
              <a:rPr lang="en-US" altLang="zh-HK" sz="2000" dirty="0"/>
              <a:t>were their super powers?</a:t>
            </a:r>
          </a:p>
        </p:txBody>
      </p:sp>
      <p:sp>
        <p:nvSpPr>
          <p:cNvPr id="6" name="圓角矩形 5"/>
          <p:cNvSpPr/>
          <p:nvPr/>
        </p:nvSpPr>
        <p:spPr>
          <a:xfrm>
            <a:off x="4341182" y="3718248"/>
            <a:ext cx="4465468" cy="24236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HK" b="1" dirty="0" smtClean="0"/>
              <a:t>Characters</a:t>
            </a:r>
            <a:endParaRPr lang="en-US" altLang="zh-HK" dirty="0" smtClean="0"/>
          </a:p>
          <a:p>
            <a:pPr algn="ctr"/>
            <a:endParaRPr lang="en-US" altLang="zh-HK" dirty="0"/>
          </a:p>
          <a:p>
            <a:pPr algn="ctr"/>
            <a:endParaRPr lang="en-US" altLang="zh-HK" dirty="0" smtClean="0"/>
          </a:p>
          <a:p>
            <a:pPr algn="ctr"/>
            <a:endParaRPr lang="en-US" altLang="zh-HK" dirty="0"/>
          </a:p>
          <a:p>
            <a:pPr algn="ctr"/>
            <a:endParaRPr lang="en-US" altLang="zh-HK" dirty="0" smtClean="0"/>
          </a:p>
          <a:p>
            <a:pPr algn="ctr"/>
            <a:endParaRPr lang="en-US" altLang="zh-HK" dirty="0"/>
          </a:p>
          <a:p>
            <a:pPr algn="ctr"/>
            <a:endParaRPr lang="en-US" altLang="zh-HK" dirty="0" smtClean="0"/>
          </a:p>
          <a:p>
            <a:pPr algn="ctr"/>
            <a:endParaRPr lang="zh-HK" altLang="en-US" dirty="0"/>
          </a:p>
        </p:txBody>
      </p:sp>
      <p:pic>
        <p:nvPicPr>
          <p:cNvPr id="7" name="圖片 6"/>
          <p:cNvPicPr>
            <a:picLocks noChangeAspect="1"/>
          </p:cNvPicPr>
          <p:nvPr/>
        </p:nvPicPr>
        <p:blipFill rotWithShape="1">
          <a:blip r:embed="rId2"/>
          <a:srcRect l="33447" t="59669" r="42830"/>
          <a:stretch/>
        </p:blipFill>
        <p:spPr>
          <a:xfrm>
            <a:off x="4740638" y="4293799"/>
            <a:ext cx="559855" cy="1145219"/>
          </a:xfrm>
          <a:prstGeom prst="rect">
            <a:avLst/>
          </a:prstGeom>
        </p:spPr>
      </p:pic>
      <p:pic>
        <p:nvPicPr>
          <p:cNvPr id="8" name="圖片 7"/>
          <p:cNvPicPr>
            <a:picLocks noChangeAspect="1"/>
          </p:cNvPicPr>
          <p:nvPr/>
        </p:nvPicPr>
        <p:blipFill rotWithShape="1">
          <a:blip r:embed="rId3"/>
          <a:srcRect l="5378" t="47441" r="48412" b="7757"/>
          <a:stretch/>
        </p:blipFill>
        <p:spPr>
          <a:xfrm>
            <a:off x="5853222" y="4364096"/>
            <a:ext cx="720694" cy="962803"/>
          </a:xfrm>
          <a:prstGeom prst="rect">
            <a:avLst/>
          </a:prstGeom>
        </p:spPr>
      </p:pic>
      <p:pic>
        <p:nvPicPr>
          <p:cNvPr id="9" name="圖片 8"/>
          <p:cNvPicPr>
            <a:picLocks noChangeAspect="1"/>
          </p:cNvPicPr>
          <p:nvPr/>
        </p:nvPicPr>
        <p:blipFill rotWithShape="1">
          <a:blip r:embed="rId4"/>
          <a:srcRect l="17317" t="42267" r="49831" b="5517"/>
          <a:stretch/>
        </p:blipFill>
        <p:spPr>
          <a:xfrm>
            <a:off x="7065862" y="4281554"/>
            <a:ext cx="434210" cy="1127888"/>
          </a:xfrm>
          <a:prstGeom prst="rect">
            <a:avLst/>
          </a:prstGeom>
        </p:spPr>
      </p:pic>
      <p:pic>
        <p:nvPicPr>
          <p:cNvPr id="10" name="圖片 9"/>
          <p:cNvPicPr>
            <a:picLocks noChangeAspect="1"/>
          </p:cNvPicPr>
          <p:nvPr/>
        </p:nvPicPr>
        <p:blipFill rotWithShape="1">
          <a:blip r:embed="rId5"/>
          <a:srcRect l="3780" t="50315" r="64708" b="5473"/>
          <a:stretch/>
        </p:blipFill>
        <p:spPr>
          <a:xfrm>
            <a:off x="7992018" y="4259358"/>
            <a:ext cx="541652" cy="1150084"/>
          </a:xfrm>
          <a:prstGeom prst="rect">
            <a:avLst/>
          </a:prstGeom>
        </p:spPr>
      </p:pic>
      <p:sp>
        <p:nvSpPr>
          <p:cNvPr id="11" name="文字方塊 10"/>
          <p:cNvSpPr txBox="1"/>
          <p:nvPr/>
        </p:nvSpPr>
        <p:spPr>
          <a:xfrm>
            <a:off x="4687369" y="5526607"/>
            <a:ext cx="740562" cy="338554"/>
          </a:xfrm>
          <a:prstGeom prst="rect">
            <a:avLst/>
          </a:prstGeom>
          <a:noFill/>
        </p:spPr>
        <p:txBody>
          <a:bodyPr wrap="square" rtlCol="0">
            <a:spAutoFit/>
          </a:bodyPr>
          <a:lstStyle/>
          <a:p>
            <a:pPr algn="ctr"/>
            <a:r>
              <a:rPr lang="en-US" altLang="zh-HK" sz="1600" dirty="0" smtClean="0"/>
              <a:t>Salem</a:t>
            </a:r>
            <a:endParaRPr lang="zh-HK" altLang="en-US" sz="1600" dirty="0"/>
          </a:p>
        </p:txBody>
      </p:sp>
      <p:sp>
        <p:nvSpPr>
          <p:cNvPr id="12" name="文字方塊 11"/>
          <p:cNvSpPr txBox="1"/>
          <p:nvPr/>
        </p:nvSpPr>
        <p:spPr>
          <a:xfrm>
            <a:off x="5837842" y="5509006"/>
            <a:ext cx="700567" cy="338554"/>
          </a:xfrm>
          <a:prstGeom prst="rect">
            <a:avLst/>
          </a:prstGeom>
          <a:noFill/>
        </p:spPr>
        <p:txBody>
          <a:bodyPr wrap="square" rtlCol="0">
            <a:spAutoFit/>
          </a:bodyPr>
          <a:lstStyle/>
          <a:p>
            <a:pPr algn="ctr"/>
            <a:r>
              <a:rPr lang="en-US" altLang="zh-HK" sz="1600" dirty="0" smtClean="0"/>
              <a:t>Sasha</a:t>
            </a:r>
            <a:endParaRPr lang="zh-HK" altLang="en-US" sz="1600" dirty="0"/>
          </a:p>
        </p:txBody>
      </p:sp>
      <p:sp>
        <p:nvSpPr>
          <p:cNvPr id="13" name="文字方塊 12"/>
          <p:cNvSpPr txBox="1"/>
          <p:nvPr/>
        </p:nvSpPr>
        <p:spPr>
          <a:xfrm>
            <a:off x="7912560" y="5515378"/>
            <a:ext cx="700567" cy="338554"/>
          </a:xfrm>
          <a:prstGeom prst="rect">
            <a:avLst/>
          </a:prstGeom>
          <a:noFill/>
        </p:spPr>
        <p:txBody>
          <a:bodyPr wrap="square" rtlCol="0">
            <a:spAutoFit/>
          </a:bodyPr>
          <a:lstStyle/>
          <a:p>
            <a:pPr algn="ctr"/>
            <a:r>
              <a:rPr lang="en-US" altLang="zh-HK" sz="1600" dirty="0" smtClean="0"/>
              <a:t>Kim</a:t>
            </a:r>
            <a:endParaRPr lang="zh-HK" altLang="en-US" sz="1600" dirty="0"/>
          </a:p>
        </p:txBody>
      </p:sp>
      <p:sp>
        <p:nvSpPr>
          <p:cNvPr id="14" name="文字方塊 13"/>
          <p:cNvSpPr txBox="1"/>
          <p:nvPr/>
        </p:nvSpPr>
        <p:spPr>
          <a:xfrm>
            <a:off x="6932683" y="5515378"/>
            <a:ext cx="700567" cy="338554"/>
          </a:xfrm>
          <a:prstGeom prst="rect">
            <a:avLst/>
          </a:prstGeom>
          <a:noFill/>
        </p:spPr>
        <p:txBody>
          <a:bodyPr wrap="square" rtlCol="0">
            <a:spAutoFit/>
          </a:bodyPr>
          <a:lstStyle/>
          <a:p>
            <a:pPr algn="ctr"/>
            <a:r>
              <a:rPr lang="en-US" altLang="zh-HK" sz="1600" dirty="0" smtClean="0"/>
              <a:t>Leila</a:t>
            </a:r>
            <a:endParaRPr lang="zh-HK" altLang="en-US" sz="1600" dirty="0"/>
          </a:p>
        </p:txBody>
      </p:sp>
    </p:spTree>
    <p:extLst>
      <p:ext uri="{BB962C8B-B14F-4D97-AF65-F5344CB8AC3E}">
        <p14:creationId xmlns:p14="http://schemas.microsoft.com/office/powerpoint/2010/main" val="3883375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344488" y="335568"/>
            <a:ext cx="3823620" cy="4609295"/>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1604038048"/>
              </p:ext>
            </p:extLst>
          </p:nvPr>
        </p:nvGraphicFramePr>
        <p:xfrm>
          <a:off x="4421475" y="137759"/>
          <a:ext cx="7583374" cy="4993534"/>
        </p:xfrm>
        <a:graphic>
          <a:graphicData uri="http://schemas.openxmlformats.org/drawingml/2006/table">
            <a:tbl>
              <a:tblPr firstRow="1" bandRow="1">
                <a:tableStyleId>{5C22544A-7EE6-4342-B048-85BDC9FD1C3A}</a:tableStyleId>
              </a:tblPr>
              <a:tblGrid>
                <a:gridCol w="2393160">
                  <a:extLst>
                    <a:ext uri="{9D8B030D-6E8A-4147-A177-3AD203B41FA5}">
                      <a16:colId xmlns:a16="http://schemas.microsoft.com/office/drawing/2014/main" val="396739925"/>
                    </a:ext>
                  </a:extLst>
                </a:gridCol>
                <a:gridCol w="5190214">
                  <a:extLst>
                    <a:ext uri="{9D8B030D-6E8A-4147-A177-3AD203B41FA5}">
                      <a16:colId xmlns:a16="http://schemas.microsoft.com/office/drawing/2014/main" val="1154395404"/>
                    </a:ext>
                  </a:extLst>
                </a:gridCol>
              </a:tblGrid>
              <a:tr h="428066">
                <a:tc>
                  <a:txBody>
                    <a:bodyPr/>
                    <a:lstStyle/>
                    <a:p>
                      <a:pPr algn="ctr"/>
                      <a:r>
                        <a:rPr lang="en-US" altLang="zh-HK" sz="2400" dirty="0" smtClean="0"/>
                        <a:t>Questions</a:t>
                      </a:r>
                      <a:endParaRPr lang="zh-HK" alt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dirty="0" smtClean="0"/>
                        <a:t>Character:</a:t>
                      </a:r>
                      <a:r>
                        <a:rPr lang="zh-HK" altLang="en-US" sz="2400" baseline="0" dirty="0" smtClean="0"/>
                        <a:t>  </a:t>
                      </a:r>
                      <a:r>
                        <a:rPr lang="en-US" altLang="zh-HK" sz="2400" dirty="0" smtClean="0"/>
                        <a:t>Salem</a:t>
                      </a:r>
                      <a:endParaRPr lang="zh-HK" altLang="en-US" sz="2400" dirty="0"/>
                    </a:p>
                  </a:txBody>
                  <a:tcPr/>
                </a:tc>
                <a:extLst>
                  <a:ext uri="{0D108BD9-81ED-4DB2-BD59-A6C34878D82A}">
                    <a16:rowId xmlns:a16="http://schemas.microsoft.com/office/drawing/2014/main" val="1962367419"/>
                  </a:ext>
                </a:extLst>
              </a:tr>
              <a:tr h="1136187">
                <a:tc>
                  <a:txBody>
                    <a:bodyPr/>
                    <a:lstStyle/>
                    <a:p>
                      <a:r>
                        <a:rPr lang="en-US" altLang="zh-HK" dirty="0" smtClean="0"/>
                        <a:t>Where did Salem live?</a:t>
                      </a:r>
                      <a:endParaRPr lang="zh-HK" altLang="en-US" dirty="0"/>
                    </a:p>
                  </a:txBody>
                  <a:tcPr/>
                </a:tc>
                <a:tc>
                  <a:txBody>
                    <a:bodyPr/>
                    <a:lstStyle/>
                    <a:p>
                      <a:endParaRPr lang="zh-HK" altLang="en-US" dirty="0"/>
                    </a:p>
                  </a:txBody>
                  <a:tcPr/>
                </a:tc>
                <a:extLst>
                  <a:ext uri="{0D108BD9-81ED-4DB2-BD59-A6C34878D82A}">
                    <a16:rowId xmlns:a16="http://schemas.microsoft.com/office/drawing/2014/main" val="821895160"/>
                  </a:ext>
                </a:extLst>
              </a:tr>
              <a:tr h="3400147">
                <a:tc>
                  <a:txBody>
                    <a:bodyPr/>
                    <a:lstStyle/>
                    <a:p>
                      <a:r>
                        <a:rPr lang="en-US" altLang="zh-HK" dirty="0" smtClean="0"/>
                        <a:t>What were his super powers?</a:t>
                      </a:r>
                    </a:p>
                  </a:txBody>
                  <a:tcPr/>
                </a:tc>
                <a:tc>
                  <a:txBody>
                    <a:bodyPr/>
                    <a:lstStyle/>
                    <a:p>
                      <a:endParaRPr lang="zh-HK" altLang="en-US" dirty="0"/>
                    </a:p>
                  </a:txBody>
                  <a:tcPr/>
                </a:tc>
                <a:extLst>
                  <a:ext uri="{0D108BD9-81ED-4DB2-BD59-A6C34878D82A}">
                    <a16:rowId xmlns:a16="http://schemas.microsoft.com/office/drawing/2014/main" val="505843082"/>
                  </a:ext>
                </a:extLst>
              </a:tr>
            </a:tbl>
          </a:graphicData>
        </a:graphic>
      </p:graphicFrame>
      <p:sp>
        <p:nvSpPr>
          <p:cNvPr id="5" name="矩形 4"/>
          <p:cNvSpPr/>
          <p:nvPr/>
        </p:nvSpPr>
        <p:spPr>
          <a:xfrm>
            <a:off x="257951" y="5015885"/>
            <a:ext cx="3996693" cy="1477328"/>
          </a:xfrm>
          <a:prstGeom prst="rect">
            <a:avLst/>
          </a:prstGeom>
        </p:spPr>
        <p:txBody>
          <a:bodyPr wrap="square">
            <a:spAutoFit/>
          </a:bodyPr>
          <a:lstStyle/>
          <a:p>
            <a:r>
              <a:rPr lang="en-US" altLang="zh-HK" dirty="0"/>
              <a:t>As the sun rose, they landed in </a:t>
            </a:r>
            <a:r>
              <a:rPr lang="en-US" altLang="zh-HK" b="1" dirty="0">
                <a:solidFill>
                  <a:srgbClr val="FF0000"/>
                </a:solidFill>
              </a:rPr>
              <a:t>a lovely</a:t>
            </a:r>
          </a:p>
          <a:p>
            <a:r>
              <a:rPr lang="en-US" altLang="zh-HK" b="1" dirty="0">
                <a:solidFill>
                  <a:srgbClr val="FF0000"/>
                </a:solidFill>
              </a:rPr>
              <a:t>desert by pyramids</a:t>
            </a:r>
            <a:r>
              <a:rPr lang="en-US" altLang="zh-HK" dirty="0"/>
              <a:t>, where a </a:t>
            </a:r>
            <a:r>
              <a:rPr lang="en-US" altLang="zh-HK" dirty="0" smtClean="0"/>
              <a:t>small group of </a:t>
            </a:r>
            <a:r>
              <a:rPr lang="en-US" altLang="zh-HK" dirty="0"/>
              <a:t>children were playing. The </a:t>
            </a:r>
            <a:r>
              <a:rPr lang="en-US" altLang="zh-HK" dirty="0" smtClean="0"/>
              <a:t>children cried </a:t>
            </a:r>
            <a:r>
              <a:rPr lang="en-US" altLang="zh-HK" dirty="0"/>
              <a:t>out in joy and waved at Sara </a:t>
            </a:r>
            <a:r>
              <a:rPr lang="en-US" altLang="zh-HK" dirty="0" smtClean="0"/>
              <a:t>and her </a:t>
            </a:r>
            <a:r>
              <a:rPr lang="en-US" altLang="zh-HK" dirty="0" err="1" smtClean="0"/>
              <a:t>Ario</a:t>
            </a:r>
            <a:r>
              <a:rPr lang="en-US" altLang="zh-HK" dirty="0" smtClean="0"/>
              <a:t>.</a:t>
            </a:r>
            <a:endParaRPr lang="zh-HK" altLang="en-US" dirty="0"/>
          </a:p>
        </p:txBody>
      </p:sp>
      <p:sp>
        <p:nvSpPr>
          <p:cNvPr id="6" name="向左箭號 5"/>
          <p:cNvSpPr/>
          <p:nvPr/>
        </p:nvSpPr>
        <p:spPr>
          <a:xfrm rot="19674710">
            <a:off x="2488964" y="1471519"/>
            <a:ext cx="1353399" cy="507794"/>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HK" dirty="0" smtClean="0"/>
              <a:t>a pyramid</a:t>
            </a:r>
            <a:endParaRPr lang="zh-HK" altLang="en-US" dirty="0"/>
          </a:p>
        </p:txBody>
      </p:sp>
      <p:sp>
        <p:nvSpPr>
          <p:cNvPr id="7" name="向右箭號 6"/>
          <p:cNvSpPr/>
          <p:nvPr/>
        </p:nvSpPr>
        <p:spPr>
          <a:xfrm rot="1744250">
            <a:off x="171467" y="2149084"/>
            <a:ext cx="1358283" cy="68289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HK" dirty="0" smtClean="0"/>
              <a:t>a desert</a:t>
            </a:r>
            <a:endParaRPr lang="zh-HK" altLang="en-US" dirty="0"/>
          </a:p>
        </p:txBody>
      </p:sp>
      <p:sp>
        <p:nvSpPr>
          <p:cNvPr id="8" name="向左箭號 7"/>
          <p:cNvSpPr/>
          <p:nvPr/>
        </p:nvSpPr>
        <p:spPr>
          <a:xfrm rot="687194">
            <a:off x="3031135" y="3244579"/>
            <a:ext cx="1353399" cy="507794"/>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HK" dirty="0" smtClean="0"/>
              <a:t>a camel</a:t>
            </a:r>
            <a:endParaRPr lang="zh-HK" altLang="en-US" dirty="0"/>
          </a:p>
        </p:txBody>
      </p:sp>
      <p:pic>
        <p:nvPicPr>
          <p:cNvPr id="12" name="圖片 11"/>
          <p:cNvPicPr>
            <a:picLocks noChangeAspect="1"/>
          </p:cNvPicPr>
          <p:nvPr/>
        </p:nvPicPr>
        <p:blipFill>
          <a:blip r:embed="rId3"/>
          <a:stretch>
            <a:fillRect/>
          </a:stretch>
        </p:blipFill>
        <p:spPr>
          <a:xfrm>
            <a:off x="4549847" y="4420494"/>
            <a:ext cx="1975239" cy="1201581"/>
          </a:xfrm>
          <a:prstGeom prst="rect">
            <a:avLst/>
          </a:prstGeom>
        </p:spPr>
      </p:pic>
      <p:pic>
        <p:nvPicPr>
          <p:cNvPr id="13" name="圖片 12"/>
          <p:cNvPicPr>
            <a:picLocks noChangeAspect="1"/>
          </p:cNvPicPr>
          <p:nvPr/>
        </p:nvPicPr>
        <p:blipFill>
          <a:blip r:embed="rId4"/>
          <a:stretch>
            <a:fillRect/>
          </a:stretch>
        </p:blipFill>
        <p:spPr>
          <a:xfrm>
            <a:off x="6005733" y="5197689"/>
            <a:ext cx="905019" cy="1660311"/>
          </a:xfrm>
          <a:prstGeom prst="rect">
            <a:avLst/>
          </a:prstGeom>
        </p:spPr>
      </p:pic>
      <p:sp>
        <p:nvSpPr>
          <p:cNvPr id="2" name="矩形 1"/>
          <p:cNvSpPr/>
          <p:nvPr/>
        </p:nvSpPr>
        <p:spPr>
          <a:xfrm>
            <a:off x="6895416" y="733405"/>
            <a:ext cx="5045050" cy="923330"/>
          </a:xfrm>
          <a:prstGeom prst="rect">
            <a:avLst/>
          </a:prstGeom>
        </p:spPr>
        <p:txBody>
          <a:bodyPr wrap="square">
            <a:spAutoFit/>
          </a:bodyPr>
          <a:lstStyle/>
          <a:p>
            <a:r>
              <a:rPr lang="en-US" altLang="zh-HK" dirty="0"/>
              <a:t>He lived near a _______________ </a:t>
            </a:r>
            <a:r>
              <a:rPr lang="en-US" altLang="zh-HK" dirty="0" smtClean="0"/>
              <a:t>next </a:t>
            </a:r>
            <a:r>
              <a:rPr lang="en-US" altLang="zh-HK" dirty="0"/>
              <a:t>to pyramids. He probably lived in a Middle East country called Egypt.</a:t>
            </a:r>
            <a:endParaRPr lang="zh-HK" altLang="en-US" dirty="0"/>
          </a:p>
        </p:txBody>
      </p:sp>
      <p:sp>
        <p:nvSpPr>
          <p:cNvPr id="14" name="矩形 13"/>
          <p:cNvSpPr/>
          <p:nvPr/>
        </p:nvSpPr>
        <p:spPr>
          <a:xfrm>
            <a:off x="8810355" y="730575"/>
            <a:ext cx="816249" cy="369332"/>
          </a:xfrm>
          <a:prstGeom prst="rect">
            <a:avLst/>
          </a:prstGeom>
        </p:spPr>
        <p:txBody>
          <a:bodyPr wrap="none">
            <a:spAutoFit/>
          </a:bodyPr>
          <a:lstStyle/>
          <a:p>
            <a:r>
              <a:rPr lang="en-US" altLang="zh-HK" b="1" dirty="0" smtClean="0">
                <a:solidFill>
                  <a:srgbClr val="0070C0"/>
                </a:solidFill>
              </a:rPr>
              <a:t>desert</a:t>
            </a:r>
            <a:endParaRPr lang="zh-HK" altLang="en-US" b="1" dirty="0">
              <a:solidFill>
                <a:srgbClr val="0070C0"/>
              </a:solidFill>
            </a:endParaRPr>
          </a:p>
        </p:txBody>
      </p:sp>
      <p:sp>
        <p:nvSpPr>
          <p:cNvPr id="15" name="矩形 14"/>
          <p:cNvSpPr/>
          <p:nvPr/>
        </p:nvSpPr>
        <p:spPr>
          <a:xfrm>
            <a:off x="6910752" y="1862111"/>
            <a:ext cx="4781139" cy="2031325"/>
          </a:xfrm>
          <a:prstGeom prst="rect">
            <a:avLst/>
          </a:prstGeom>
        </p:spPr>
        <p:txBody>
          <a:bodyPr wrap="square">
            <a:spAutoFit/>
          </a:bodyPr>
          <a:lstStyle/>
          <a:p>
            <a:pPr marL="285750" indent="-285750">
              <a:buFont typeface="Wingdings" panose="05000000000000000000" pitchFamily="2" charset="2"/>
              <a:buChar char="u"/>
            </a:pPr>
            <a:r>
              <a:rPr lang="en-US" altLang="zh-HK" dirty="0" smtClean="0"/>
              <a:t>He </a:t>
            </a:r>
            <a:r>
              <a:rPr lang="en-US" altLang="zh-HK" dirty="0"/>
              <a:t>knew how to protect himself and others from catching the virus.</a:t>
            </a:r>
          </a:p>
          <a:p>
            <a:pPr marL="285750" indent="-285750">
              <a:buFont typeface="Wingdings" panose="05000000000000000000" pitchFamily="2" charset="2"/>
              <a:buChar char="u"/>
            </a:pPr>
            <a:r>
              <a:rPr lang="en-US" altLang="zh-HK" dirty="0" smtClean="0"/>
              <a:t>He </a:t>
            </a:r>
            <a:r>
              <a:rPr lang="en-US" altLang="zh-HK" dirty="0"/>
              <a:t>was eager to remind the people in the city to take care of each other best by staying _________________. </a:t>
            </a:r>
            <a:r>
              <a:rPr lang="en-US" altLang="zh-HK" dirty="0" smtClean="0"/>
              <a:t>He </a:t>
            </a:r>
            <a:r>
              <a:rPr lang="en-US" altLang="zh-HK" dirty="0"/>
              <a:t>cared about his ________________ </a:t>
            </a:r>
            <a:r>
              <a:rPr lang="en-US" altLang="zh-HK" dirty="0" smtClean="0"/>
              <a:t>by </a:t>
            </a:r>
            <a:r>
              <a:rPr lang="en-US" altLang="zh-HK" dirty="0"/>
              <a:t>talking with them on the phone every day.</a:t>
            </a:r>
          </a:p>
        </p:txBody>
      </p:sp>
      <p:sp>
        <p:nvSpPr>
          <p:cNvPr id="16" name="矩形 15"/>
          <p:cNvSpPr/>
          <p:nvPr/>
        </p:nvSpPr>
        <p:spPr>
          <a:xfrm>
            <a:off x="7396185" y="2957231"/>
            <a:ext cx="1414170" cy="369332"/>
          </a:xfrm>
          <a:prstGeom prst="rect">
            <a:avLst/>
          </a:prstGeom>
        </p:spPr>
        <p:txBody>
          <a:bodyPr wrap="none">
            <a:spAutoFit/>
          </a:bodyPr>
          <a:lstStyle/>
          <a:p>
            <a:r>
              <a:rPr lang="en-US" altLang="zh-HK" b="1" dirty="0" smtClean="0">
                <a:solidFill>
                  <a:srgbClr val="0070C0"/>
                </a:solidFill>
              </a:rPr>
              <a:t>home/inside</a:t>
            </a:r>
            <a:endParaRPr lang="en-US" altLang="zh-HK" b="1" dirty="0">
              <a:solidFill>
                <a:srgbClr val="0070C0"/>
              </a:solidFill>
            </a:endParaRPr>
          </a:p>
        </p:txBody>
      </p:sp>
      <p:sp>
        <p:nvSpPr>
          <p:cNvPr id="17" name="矩形 16"/>
          <p:cNvSpPr/>
          <p:nvPr/>
        </p:nvSpPr>
        <p:spPr>
          <a:xfrm>
            <a:off x="7396185" y="3227350"/>
            <a:ext cx="1524776" cy="369332"/>
          </a:xfrm>
          <a:prstGeom prst="rect">
            <a:avLst/>
          </a:prstGeom>
        </p:spPr>
        <p:txBody>
          <a:bodyPr wrap="square">
            <a:spAutoFit/>
          </a:bodyPr>
          <a:lstStyle/>
          <a:p>
            <a:r>
              <a:rPr lang="en-US" altLang="zh-HK" b="1" dirty="0">
                <a:solidFill>
                  <a:srgbClr val="0070C0"/>
                </a:solidFill>
              </a:rPr>
              <a:t>grandparents</a:t>
            </a:r>
            <a:endParaRPr lang="zh-HK" altLang="en-US" b="1" dirty="0">
              <a:solidFill>
                <a:srgbClr val="0070C0"/>
              </a:solidFill>
            </a:endParaRPr>
          </a:p>
        </p:txBody>
      </p:sp>
      <p:sp>
        <p:nvSpPr>
          <p:cNvPr id="18" name="矩形 17"/>
          <p:cNvSpPr/>
          <p:nvPr/>
        </p:nvSpPr>
        <p:spPr>
          <a:xfrm>
            <a:off x="6895416" y="4315590"/>
            <a:ext cx="6096000" cy="646331"/>
          </a:xfrm>
          <a:prstGeom prst="rect">
            <a:avLst/>
          </a:prstGeom>
        </p:spPr>
        <p:txBody>
          <a:bodyPr>
            <a:spAutoFit/>
          </a:bodyPr>
          <a:lstStyle/>
          <a:p>
            <a:r>
              <a:rPr lang="en-US" altLang="zh-HK" dirty="0"/>
              <a:t>Use two adjectives to describe Salem.</a:t>
            </a:r>
          </a:p>
          <a:p>
            <a:r>
              <a:rPr lang="en-US" altLang="zh-HK" b="1" dirty="0" smtClean="0">
                <a:solidFill>
                  <a:srgbClr val="0070C0"/>
                </a:solidFill>
              </a:rPr>
              <a:t>e.g. smart, </a:t>
            </a:r>
            <a:r>
              <a:rPr lang="en-US" altLang="zh-HK" b="1" dirty="0">
                <a:solidFill>
                  <a:srgbClr val="0070C0"/>
                </a:solidFill>
              </a:rPr>
              <a:t>positive, caring </a:t>
            </a:r>
          </a:p>
        </p:txBody>
      </p:sp>
    </p:spTree>
    <p:extLst>
      <p:ext uri="{BB962C8B-B14F-4D97-AF65-F5344CB8AC3E}">
        <p14:creationId xmlns:p14="http://schemas.microsoft.com/office/powerpoint/2010/main" val="18214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277861199"/>
              </p:ext>
            </p:extLst>
          </p:nvPr>
        </p:nvGraphicFramePr>
        <p:xfrm>
          <a:off x="4549848" y="300057"/>
          <a:ext cx="7417251" cy="5381652"/>
        </p:xfrm>
        <a:graphic>
          <a:graphicData uri="http://schemas.openxmlformats.org/drawingml/2006/table">
            <a:tbl>
              <a:tblPr firstRow="1" bandRow="1">
                <a:tableStyleId>{7DF18680-E054-41AD-8BC1-D1AEF772440D}</a:tableStyleId>
              </a:tblPr>
              <a:tblGrid>
                <a:gridCol w="2340735">
                  <a:extLst>
                    <a:ext uri="{9D8B030D-6E8A-4147-A177-3AD203B41FA5}">
                      <a16:colId xmlns:a16="http://schemas.microsoft.com/office/drawing/2014/main" val="396739925"/>
                    </a:ext>
                  </a:extLst>
                </a:gridCol>
                <a:gridCol w="5076516">
                  <a:extLst>
                    <a:ext uri="{9D8B030D-6E8A-4147-A177-3AD203B41FA5}">
                      <a16:colId xmlns:a16="http://schemas.microsoft.com/office/drawing/2014/main" val="1154395404"/>
                    </a:ext>
                  </a:extLst>
                </a:gridCol>
              </a:tblGrid>
              <a:tr h="428066">
                <a:tc>
                  <a:txBody>
                    <a:bodyPr/>
                    <a:lstStyle/>
                    <a:p>
                      <a:pPr algn="ctr"/>
                      <a:r>
                        <a:rPr lang="en-US" altLang="zh-HK" sz="2400" dirty="0" smtClean="0"/>
                        <a:t>Questions</a:t>
                      </a:r>
                      <a:endParaRPr lang="zh-HK" alt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dirty="0" smtClean="0"/>
                        <a:t>Character:</a:t>
                      </a:r>
                      <a:r>
                        <a:rPr lang="zh-HK" altLang="en-US" sz="2400" baseline="0" dirty="0" smtClean="0"/>
                        <a:t>   </a:t>
                      </a:r>
                      <a:r>
                        <a:rPr lang="en-US" altLang="zh-HK" sz="2400" dirty="0" smtClean="0"/>
                        <a:t>Sasha</a:t>
                      </a:r>
                      <a:endParaRPr lang="zh-HK" altLang="en-US" sz="2400" dirty="0"/>
                    </a:p>
                  </a:txBody>
                  <a:tcPr/>
                </a:tc>
                <a:extLst>
                  <a:ext uri="{0D108BD9-81ED-4DB2-BD59-A6C34878D82A}">
                    <a16:rowId xmlns:a16="http://schemas.microsoft.com/office/drawing/2014/main" val="1962367419"/>
                  </a:ext>
                </a:extLst>
              </a:tr>
              <a:tr h="1240219">
                <a:tc>
                  <a:txBody>
                    <a:bodyPr/>
                    <a:lstStyle/>
                    <a:p>
                      <a:r>
                        <a:rPr lang="en-US" altLang="zh-HK" dirty="0" smtClean="0"/>
                        <a:t>Where did Sasha live?</a:t>
                      </a:r>
                      <a:endParaRPr lang="zh-HK" altLang="en-US" dirty="0"/>
                    </a:p>
                  </a:txBody>
                  <a:tcPr/>
                </a:tc>
                <a:tc>
                  <a:txBody>
                    <a:bodyPr/>
                    <a:lstStyle/>
                    <a:p>
                      <a:endParaRPr lang="zh-HK" altLang="en-US" dirty="0"/>
                    </a:p>
                  </a:txBody>
                  <a:tcPr/>
                </a:tc>
                <a:extLst>
                  <a:ext uri="{0D108BD9-81ED-4DB2-BD59-A6C34878D82A}">
                    <a16:rowId xmlns:a16="http://schemas.microsoft.com/office/drawing/2014/main" val="821895160"/>
                  </a:ext>
                </a:extLst>
              </a:tr>
              <a:tr h="3684233">
                <a:tc>
                  <a:txBody>
                    <a:bodyPr/>
                    <a:lstStyle/>
                    <a:p>
                      <a:r>
                        <a:rPr lang="en-US" altLang="zh-HK" dirty="0" smtClean="0"/>
                        <a:t>What were her super powers?</a:t>
                      </a:r>
                    </a:p>
                  </a:txBody>
                  <a:tcPr/>
                </a:tc>
                <a:tc>
                  <a:txBody>
                    <a:bodyPr/>
                    <a:lstStyle/>
                    <a:p>
                      <a:endParaRPr lang="zh-HK" altLang="en-US" dirty="0"/>
                    </a:p>
                  </a:txBody>
                  <a:tcPr/>
                </a:tc>
                <a:extLst>
                  <a:ext uri="{0D108BD9-81ED-4DB2-BD59-A6C34878D82A}">
                    <a16:rowId xmlns:a16="http://schemas.microsoft.com/office/drawing/2014/main" val="505843082"/>
                  </a:ext>
                </a:extLst>
              </a:tr>
            </a:tbl>
          </a:graphicData>
        </a:graphic>
      </p:graphicFrame>
      <p:pic>
        <p:nvPicPr>
          <p:cNvPr id="3" name="圖片 2"/>
          <p:cNvPicPr>
            <a:picLocks noChangeAspect="1"/>
          </p:cNvPicPr>
          <p:nvPr/>
        </p:nvPicPr>
        <p:blipFill>
          <a:blip r:embed="rId2"/>
          <a:stretch>
            <a:fillRect/>
          </a:stretch>
        </p:blipFill>
        <p:spPr>
          <a:xfrm>
            <a:off x="179901" y="79357"/>
            <a:ext cx="3921581" cy="5618265"/>
          </a:xfrm>
          <a:prstGeom prst="rect">
            <a:avLst/>
          </a:prstGeom>
        </p:spPr>
      </p:pic>
      <p:sp>
        <p:nvSpPr>
          <p:cNvPr id="4" name="矩形 3"/>
          <p:cNvSpPr/>
          <p:nvPr/>
        </p:nvSpPr>
        <p:spPr>
          <a:xfrm>
            <a:off x="100002" y="5697622"/>
            <a:ext cx="4569651" cy="1200329"/>
          </a:xfrm>
          <a:prstGeom prst="rect">
            <a:avLst/>
          </a:prstGeom>
        </p:spPr>
        <p:txBody>
          <a:bodyPr wrap="square">
            <a:spAutoFit/>
          </a:bodyPr>
          <a:lstStyle/>
          <a:p>
            <a:r>
              <a:rPr lang="en-US" altLang="zh-HK" dirty="0"/>
              <a:t>And so they soared down to earth and landed </a:t>
            </a:r>
            <a:r>
              <a:rPr lang="en-US" altLang="zh-HK" dirty="0" smtClean="0"/>
              <a:t>by </a:t>
            </a:r>
            <a:r>
              <a:rPr lang="en-US" altLang="zh-HK" dirty="0" smtClean="0">
                <a:solidFill>
                  <a:srgbClr val="FF0000"/>
                </a:solidFill>
              </a:rPr>
              <a:t>a </a:t>
            </a:r>
            <a:r>
              <a:rPr lang="en-US" altLang="zh-HK" dirty="0">
                <a:solidFill>
                  <a:srgbClr val="FF0000"/>
                </a:solidFill>
              </a:rPr>
              <a:t>small village</a:t>
            </a:r>
            <a:r>
              <a:rPr lang="en-US" altLang="zh-HK" dirty="0"/>
              <a:t>. A girl was outside her house </a:t>
            </a:r>
            <a:r>
              <a:rPr lang="en-US" altLang="zh-HK" dirty="0" smtClean="0"/>
              <a:t>picking flowers</a:t>
            </a:r>
            <a:r>
              <a:rPr lang="en-US" altLang="zh-HK" dirty="0"/>
              <a:t>. When she saw </a:t>
            </a:r>
            <a:r>
              <a:rPr lang="en-US" altLang="zh-HK" dirty="0" err="1"/>
              <a:t>Ario</a:t>
            </a:r>
            <a:r>
              <a:rPr lang="en-US" altLang="zh-HK" dirty="0"/>
              <a:t> and </a:t>
            </a:r>
            <a:r>
              <a:rPr lang="en-US" altLang="zh-HK" dirty="0" smtClean="0"/>
              <a:t>the children </a:t>
            </a:r>
            <a:r>
              <a:rPr lang="en-US" altLang="zh-HK" dirty="0"/>
              <a:t>sitting on his wings, she laughed.</a:t>
            </a:r>
            <a:endParaRPr lang="zh-HK" altLang="en-US" dirty="0"/>
          </a:p>
        </p:txBody>
      </p:sp>
      <p:sp>
        <p:nvSpPr>
          <p:cNvPr id="8" name="矩形 7"/>
          <p:cNvSpPr/>
          <p:nvPr/>
        </p:nvSpPr>
        <p:spPr>
          <a:xfrm>
            <a:off x="6874276" y="774551"/>
            <a:ext cx="5092823" cy="923330"/>
          </a:xfrm>
          <a:prstGeom prst="rect">
            <a:avLst/>
          </a:prstGeom>
        </p:spPr>
        <p:txBody>
          <a:bodyPr wrap="square">
            <a:spAutoFit/>
          </a:bodyPr>
          <a:lstStyle/>
          <a:p>
            <a:r>
              <a:rPr lang="en-US" altLang="zh-HK" dirty="0"/>
              <a:t>She lived in a small </a:t>
            </a:r>
            <a:r>
              <a:rPr lang="en-US" altLang="zh-HK" dirty="0" smtClean="0"/>
              <a:t>____________. </a:t>
            </a:r>
            <a:r>
              <a:rPr lang="en-US" altLang="zh-HK" dirty="0"/>
              <a:t>It was a place in the countryside, where there were green trees, beautiful flowers, and birds flying in the sky. </a:t>
            </a:r>
            <a:endParaRPr lang="zh-HK" altLang="en-US" dirty="0"/>
          </a:p>
        </p:txBody>
      </p:sp>
      <p:sp>
        <p:nvSpPr>
          <p:cNvPr id="9" name="矩形 8"/>
          <p:cNvSpPr/>
          <p:nvPr/>
        </p:nvSpPr>
        <p:spPr>
          <a:xfrm>
            <a:off x="9019775" y="774551"/>
            <a:ext cx="835485" cy="369332"/>
          </a:xfrm>
          <a:prstGeom prst="rect">
            <a:avLst/>
          </a:prstGeom>
        </p:spPr>
        <p:txBody>
          <a:bodyPr wrap="none">
            <a:spAutoFit/>
          </a:bodyPr>
          <a:lstStyle/>
          <a:p>
            <a:r>
              <a:rPr lang="en-US" altLang="zh-HK" b="1" dirty="0" smtClean="0">
                <a:solidFill>
                  <a:srgbClr val="0070C0"/>
                </a:solidFill>
              </a:rPr>
              <a:t>village</a:t>
            </a:r>
            <a:endParaRPr lang="zh-HK" altLang="en-US" b="1" dirty="0">
              <a:solidFill>
                <a:srgbClr val="0070C0"/>
              </a:solidFill>
            </a:endParaRPr>
          </a:p>
        </p:txBody>
      </p:sp>
      <p:sp>
        <p:nvSpPr>
          <p:cNvPr id="10" name="矩形 9"/>
          <p:cNvSpPr/>
          <p:nvPr/>
        </p:nvSpPr>
        <p:spPr>
          <a:xfrm>
            <a:off x="6874276" y="1981874"/>
            <a:ext cx="5012924" cy="2585323"/>
          </a:xfrm>
          <a:prstGeom prst="rect">
            <a:avLst/>
          </a:prstGeom>
        </p:spPr>
        <p:txBody>
          <a:bodyPr wrap="square">
            <a:spAutoFit/>
          </a:bodyPr>
          <a:lstStyle/>
          <a:p>
            <a:pPr marL="285750" indent="-285750">
              <a:buFont typeface="Wingdings" panose="05000000000000000000" pitchFamily="2" charset="2"/>
              <a:buChar char="u"/>
            </a:pPr>
            <a:r>
              <a:rPr lang="en-US" altLang="zh-HK" dirty="0" smtClean="0"/>
              <a:t>She </a:t>
            </a:r>
            <a:r>
              <a:rPr lang="en-US" altLang="zh-HK" dirty="0"/>
              <a:t>knew a lot about social distancing.</a:t>
            </a:r>
          </a:p>
          <a:p>
            <a:pPr marL="285750" indent="-285750">
              <a:buFont typeface="Wingdings" panose="05000000000000000000" pitchFamily="2" charset="2"/>
              <a:buChar char="u"/>
            </a:pPr>
            <a:r>
              <a:rPr lang="en-US" altLang="zh-HK" dirty="0" smtClean="0"/>
              <a:t>Her </a:t>
            </a:r>
            <a:r>
              <a:rPr lang="en-US" altLang="zh-HK" dirty="0"/>
              <a:t>father was sick and she had to stay home to __________ </a:t>
            </a:r>
            <a:r>
              <a:rPr lang="en-US" altLang="zh-HK" dirty="0" smtClean="0"/>
              <a:t>sharing </a:t>
            </a:r>
            <a:r>
              <a:rPr lang="en-US" altLang="zh-HK" dirty="0"/>
              <a:t>the virus with others.</a:t>
            </a:r>
          </a:p>
          <a:p>
            <a:pPr marL="285750" indent="-285750">
              <a:buFont typeface="Wingdings" panose="05000000000000000000" pitchFamily="2" charset="2"/>
              <a:buChar char="u"/>
            </a:pPr>
            <a:r>
              <a:rPr lang="en-US" altLang="zh-HK" dirty="0" smtClean="0"/>
              <a:t>Although </a:t>
            </a:r>
            <a:r>
              <a:rPr lang="en-US" altLang="zh-HK" dirty="0"/>
              <a:t>she was on wheelchair and unable to _________ </a:t>
            </a:r>
            <a:r>
              <a:rPr lang="en-US" altLang="zh-HK" dirty="0" smtClean="0"/>
              <a:t>, </a:t>
            </a:r>
            <a:r>
              <a:rPr lang="en-US" altLang="zh-HK" dirty="0"/>
              <a:t>she stayed positive and enjoyed her life with her family even though they had to keep a distance from others.</a:t>
            </a:r>
          </a:p>
          <a:p>
            <a:pPr marL="285750" indent="-285750">
              <a:buFont typeface="Wingdings" panose="05000000000000000000" pitchFamily="2" charset="2"/>
              <a:buChar char="u"/>
            </a:pPr>
            <a:r>
              <a:rPr lang="en-US" altLang="zh-HK" dirty="0" smtClean="0"/>
              <a:t>She </a:t>
            </a:r>
            <a:r>
              <a:rPr lang="en-US" altLang="zh-HK" dirty="0"/>
              <a:t>had great patience and was willing to </a:t>
            </a:r>
            <a:r>
              <a:rPr lang="en-US" altLang="zh-HK" dirty="0" err="1"/>
              <a:t>apologise</a:t>
            </a:r>
            <a:r>
              <a:rPr lang="en-US" altLang="zh-HK" dirty="0"/>
              <a:t> when she made a mistake. </a:t>
            </a:r>
          </a:p>
        </p:txBody>
      </p:sp>
      <p:sp>
        <p:nvSpPr>
          <p:cNvPr id="11" name="矩形 10"/>
          <p:cNvSpPr/>
          <p:nvPr/>
        </p:nvSpPr>
        <p:spPr>
          <a:xfrm>
            <a:off x="7411236" y="2519157"/>
            <a:ext cx="779381" cy="369332"/>
          </a:xfrm>
          <a:prstGeom prst="rect">
            <a:avLst/>
          </a:prstGeom>
        </p:spPr>
        <p:txBody>
          <a:bodyPr wrap="none">
            <a:spAutoFit/>
          </a:bodyPr>
          <a:lstStyle/>
          <a:p>
            <a:r>
              <a:rPr lang="en-US" altLang="zh-HK" b="1" dirty="0" smtClean="0">
                <a:solidFill>
                  <a:srgbClr val="0070C0"/>
                </a:solidFill>
              </a:rPr>
              <a:t>avoid </a:t>
            </a:r>
            <a:endParaRPr lang="zh-HK" altLang="en-US" b="1" dirty="0">
              <a:solidFill>
                <a:srgbClr val="0070C0"/>
              </a:solidFill>
            </a:endParaRPr>
          </a:p>
        </p:txBody>
      </p:sp>
      <p:sp>
        <p:nvSpPr>
          <p:cNvPr id="12" name="矩形 11"/>
          <p:cNvSpPr/>
          <p:nvPr/>
        </p:nvSpPr>
        <p:spPr>
          <a:xfrm>
            <a:off x="7411236" y="3056440"/>
            <a:ext cx="652743" cy="369332"/>
          </a:xfrm>
          <a:prstGeom prst="rect">
            <a:avLst/>
          </a:prstGeom>
        </p:spPr>
        <p:txBody>
          <a:bodyPr wrap="none">
            <a:spAutoFit/>
          </a:bodyPr>
          <a:lstStyle/>
          <a:p>
            <a:r>
              <a:rPr lang="en-US" altLang="zh-HK" b="1" dirty="0" smtClean="0">
                <a:solidFill>
                  <a:srgbClr val="0070C0"/>
                </a:solidFill>
              </a:rPr>
              <a:t>walk</a:t>
            </a:r>
            <a:endParaRPr lang="zh-HK" altLang="en-US" b="1" dirty="0">
              <a:solidFill>
                <a:srgbClr val="0070C0"/>
              </a:solidFill>
            </a:endParaRPr>
          </a:p>
        </p:txBody>
      </p:sp>
      <p:sp>
        <p:nvSpPr>
          <p:cNvPr id="13" name="矩形 12"/>
          <p:cNvSpPr/>
          <p:nvPr/>
        </p:nvSpPr>
        <p:spPr>
          <a:xfrm>
            <a:off x="6874275" y="4942580"/>
            <a:ext cx="5232381" cy="646331"/>
          </a:xfrm>
          <a:prstGeom prst="rect">
            <a:avLst/>
          </a:prstGeom>
        </p:spPr>
        <p:txBody>
          <a:bodyPr wrap="square">
            <a:spAutoFit/>
          </a:bodyPr>
          <a:lstStyle/>
          <a:p>
            <a:r>
              <a:rPr lang="en-US" altLang="zh-HK" dirty="0"/>
              <a:t>Use two adjectives to describe Sasha.</a:t>
            </a:r>
          </a:p>
          <a:p>
            <a:r>
              <a:rPr lang="en-US" altLang="zh-HK" b="1" dirty="0">
                <a:solidFill>
                  <a:srgbClr val="0070C0"/>
                </a:solidFill>
              </a:rPr>
              <a:t>e.g. </a:t>
            </a:r>
            <a:r>
              <a:rPr lang="en-US" altLang="zh-HK" b="1" dirty="0" smtClean="0">
                <a:solidFill>
                  <a:srgbClr val="0070C0"/>
                </a:solidFill>
              </a:rPr>
              <a:t>optimistic</a:t>
            </a:r>
            <a:r>
              <a:rPr lang="en-US" altLang="zh-HK" b="1" dirty="0">
                <a:solidFill>
                  <a:srgbClr val="0070C0"/>
                </a:solidFill>
              </a:rPr>
              <a:t>, patient, </a:t>
            </a:r>
            <a:r>
              <a:rPr lang="en-US" altLang="zh-HK" b="1" dirty="0" smtClean="0">
                <a:solidFill>
                  <a:srgbClr val="0070C0"/>
                </a:solidFill>
              </a:rPr>
              <a:t>considerate</a:t>
            </a:r>
            <a:endParaRPr lang="en-US" altLang="zh-HK" b="1" dirty="0">
              <a:solidFill>
                <a:srgbClr val="0070C0"/>
              </a:solidFill>
            </a:endParaRPr>
          </a:p>
        </p:txBody>
      </p:sp>
    </p:spTree>
    <p:extLst>
      <p:ext uri="{BB962C8B-B14F-4D97-AF65-F5344CB8AC3E}">
        <p14:creationId xmlns:p14="http://schemas.microsoft.com/office/powerpoint/2010/main" val="30184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008549819"/>
              </p:ext>
            </p:extLst>
          </p:nvPr>
        </p:nvGraphicFramePr>
        <p:xfrm>
          <a:off x="4447714" y="300057"/>
          <a:ext cx="7519386" cy="5097566"/>
        </p:xfrm>
        <a:graphic>
          <a:graphicData uri="http://schemas.openxmlformats.org/drawingml/2006/table">
            <a:tbl>
              <a:tblPr firstRow="1" bandRow="1">
                <a:tableStyleId>{21E4AEA4-8DFA-4A89-87EB-49C32662AFE0}</a:tableStyleId>
              </a:tblPr>
              <a:tblGrid>
                <a:gridCol w="2372967">
                  <a:extLst>
                    <a:ext uri="{9D8B030D-6E8A-4147-A177-3AD203B41FA5}">
                      <a16:colId xmlns:a16="http://schemas.microsoft.com/office/drawing/2014/main" val="396739925"/>
                    </a:ext>
                  </a:extLst>
                </a:gridCol>
                <a:gridCol w="5146419">
                  <a:extLst>
                    <a:ext uri="{9D8B030D-6E8A-4147-A177-3AD203B41FA5}">
                      <a16:colId xmlns:a16="http://schemas.microsoft.com/office/drawing/2014/main" val="1154395404"/>
                    </a:ext>
                  </a:extLst>
                </a:gridCol>
              </a:tblGrid>
              <a:tr h="428066">
                <a:tc>
                  <a:txBody>
                    <a:bodyPr/>
                    <a:lstStyle/>
                    <a:p>
                      <a:pPr algn="ctr"/>
                      <a:r>
                        <a:rPr lang="en-US" altLang="zh-HK" sz="2400" dirty="0" smtClean="0"/>
                        <a:t>Questions</a:t>
                      </a:r>
                      <a:endParaRPr lang="zh-HK" altLang="en-US" sz="2400" dirty="0"/>
                    </a:p>
                  </a:txBody>
                  <a:tcPr/>
                </a:tc>
                <a:tc>
                  <a:txBody>
                    <a:bodyPr/>
                    <a:lstStyle/>
                    <a:p>
                      <a:pPr algn="ctr"/>
                      <a:r>
                        <a:rPr lang="en-US" altLang="zh-HK" sz="2400" dirty="0" smtClean="0"/>
                        <a:t>Character:</a:t>
                      </a:r>
                      <a:r>
                        <a:rPr lang="en-US" altLang="zh-HK" sz="2400" baseline="0" dirty="0" smtClean="0"/>
                        <a:t>  </a:t>
                      </a:r>
                      <a:r>
                        <a:rPr lang="en-US" altLang="zh-HK" sz="2400" dirty="0" smtClean="0"/>
                        <a:t>Leila</a:t>
                      </a:r>
                      <a:endParaRPr lang="zh-HK" altLang="en-US" sz="2400" dirty="0"/>
                    </a:p>
                  </a:txBody>
                  <a:tcPr/>
                </a:tc>
                <a:extLst>
                  <a:ext uri="{0D108BD9-81ED-4DB2-BD59-A6C34878D82A}">
                    <a16:rowId xmlns:a16="http://schemas.microsoft.com/office/drawing/2014/main" val="1962367419"/>
                  </a:ext>
                </a:extLst>
              </a:tr>
              <a:tr h="1240219">
                <a:tc>
                  <a:txBody>
                    <a:bodyPr/>
                    <a:lstStyle/>
                    <a:p>
                      <a:r>
                        <a:rPr lang="en-US" altLang="zh-HK" dirty="0" smtClean="0"/>
                        <a:t>Where did Leila live?</a:t>
                      </a:r>
                      <a:endParaRPr lang="zh-HK" altLang="en-US" dirty="0"/>
                    </a:p>
                  </a:txBody>
                  <a:tcPr/>
                </a:tc>
                <a:tc>
                  <a:txBody>
                    <a:bodyPr/>
                    <a:lstStyle/>
                    <a:p>
                      <a:endParaRPr lang="zh-HK" altLang="en-US" dirty="0"/>
                    </a:p>
                  </a:txBody>
                  <a:tcPr/>
                </a:tc>
                <a:extLst>
                  <a:ext uri="{0D108BD9-81ED-4DB2-BD59-A6C34878D82A}">
                    <a16:rowId xmlns:a16="http://schemas.microsoft.com/office/drawing/2014/main" val="821895160"/>
                  </a:ext>
                </a:extLst>
              </a:tr>
              <a:tr h="3400147">
                <a:tc>
                  <a:txBody>
                    <a:bodyPr/>
                    <a:lstStyle/>
                    <a:p>
                      <a:r>
                        <a:rPr lang="en-US" altLang="zh-HK" dirty="0" smtClean="0"/>
                        <a:t>What were her super powers?</a:t>
                      </a:r>
                    </a:p>
                  </a:txBody>
                  <a:tcPr/>
                </a:tc>
                <a:tc>
                  <a:txBody>
                    <a:bodyPr/>
                    <a:lstStyle/>
                    <a:p>
                      <a:endParaRPr lang="zh-HK" altLang="en-US" dirty="0"/>
                    </a:p>
                  </a:txBody>
                  <a:tcPr/>
                </a:tc>
                <a:extLst>
                  <a:ext uri="{0D108BD9-81ED-4DB2-BD59-A6C34878D82A}">
                    <a16:rowId xmlns:a16="http://schemas.microsoft.com/office/drawing/2014/main" val="505843082"/>
                  </a:ext>
                </a:extLst>
              </a:tr>
            </a:tbl>
          </a:graphicData>
        </a:graphic>
      </p:graphicFrame>
      <p:pic>
        <p:nvPicPr>
          <p:cNvPr id="3" name="圖片 2"/>
          <p:cNvPicPr>
            <a:picLocks noChangeAspect="1"/>
          </p:cNvPicPr>
          <p:nvPr/>
        </p:nvPicPr>
        <p:blipFill>
          <a:blip r:embed="rId2"/>
          <a:stretch>
            <a:fillRect/>
          </a:stretch>
        </p:blipFill>
        <p:spPr>
          <a:xfrm>
            <a:off x="417469" y="0"/>
            <a:ext cx="3535342" cy="5379868"/>
          </a:xfrm>
          <a:prstGeom prst="rect">
            <a:avLst/>
          </a:prstGeom>
        </p:spPr>
      </p:pic>
      <p:sp>
        <p:nvSpPr>
          <p:cNvPr id="4" name="矩形 3"/>
          <p:cNvSpPr/>
          <p:nvPr/>
        </p:nvSpPr>
        <p:spPr>
          <a:xfrm>
            <a:off x="106532" y="5379868"/>
            <a:ext cx="4443316" cy="1477328"/>
          </a:xfrm>
          <a:prstGeom prst="rect">
            <a:avLst/>
          </a:prstGeom>
        </p:spPr>
        <p:txBody>
          <a:bodyPr wrap="square">
            <a:spAutoFit/>
          </a:bodyPr>
          <a:lstStyle/>
          <a:p>
            <a:r>
              <a:rPr lang="en-US" altLang="zh-HK" dirty="0" smtClean="0"/>
              <a:t>They said </a:t>
            </a:r>
            <a:r>
              <a:rPr lang="en-US" altLang="zh-HK" dirty="0"/>
              <a:t>goodbye to Sasha and set </a:t>
            </a:r>
            <a:r>
              <a:rPr lang="en-US" altLang="zh-HK" dirty="0" smtClean="0"/>
              <a:t>off once </a:t>
            </a:r>
            <a:r>
              <a:rPr lang="en-US" altLang="zh-HK" dirty="0"/>
              <a:t>more. The air grew warmer as they landed </a:t>
            </a:r>
            <a:r>
              <a:rPr lang="en-US" altLang="zh-HK" dirty="0" smtClean="0"/>
              <a:t>on an </a:t>
            </a:r>
            <a:r>
              <a:rPr lang="en-US" altLang="zh-HK" dirty="0"/>
              <a:t>island surrounded by the sea. There they saw a camp full of people. One girl saw them and waved from a distance.</a:t>
            </a:r>
            <a:endParaRPr lang="zh-HK" altLang="en-US" dirty="0"/>
          </a:p>
        </p:txBody>
      </p:sp>
      <p:pic>
        <p:nvPicPr>
          <p:cNvPr id="9" name="圖片 8"/>
          <p:cNvPicPr>
            <a:picLocks noChangeAspect="1"/>
          </p:cNvPicPr>
          <p:nvPr/>
        </p:nvPicPr>
        <p:blipFill>
          <a:blip r:embed="rId3"/>
          <a:stretch>
            <a:fillRect/>
          </a:stretch>
        </p:blipFill>
        <p:spPr>
          <a:xfrm>
            <a:off x="4711840" y="3044086"/>
            <a:ext cx="1841057" cy="2194829"/>
          </a:xfrm>
          <a:prstGeom prst="rect">
            <a:avLst/>
          </a:prstGeom>
        </p:spPr>
      </p:pic>
      <p:sp>
        <p:nvSpPr>
          <p:cNvPr id="5" name="矩形 4"/>
          <p:cNvSpPr/>
          <p:nvPr/>
        </p:nvSpPr>
        <p:spPr>
          <a:xfrm>
            <a:off x="6865398" y="727289"/>
            <a:ext cx="5101701" cy="646331"/>
          </a:xfrm>
          <a:prstGeom prst="rect">
            <a:avLst/>
          </a:prstGeom>
        </p:spPr>
        <p:txBody>
          <a:bodyPr wrap="square">
            <a:spAutoFit/>
          </a:bodyPr>
          <a:lstStyle/>
          <a:p>
            <a:r>
              <a:rPr lang="en-US" altLang="zh-HK" dirty="0"/>
              <a:t>She lived in a camp which provided a temporary shelter for the homeless people.</a:t>
            </a:r>
            <a:endParaRPr lang="zh-HK" altLang="en-US" dirty="0"/>
          </a:p>
        </p:txBody>
      </p:sp>
      <p:sp>
        <p:nvSpPr>
          <p:cNvPr id="10" name="矩形 9"/>
          <p:cNvSpPr/>
          <p:nvPr/>
        </p:nvSpPr>
        <p:spPr>
          <a:xfrm>
            <a:off x="6865398" y="2110176"/>
            <a:ext cx="5030680" cy="2031325"/>
          </a:xfrm>
          <a:prstGeom prst="rect">
            <a:avLst/>
          </a:prstGeom>
        </p:spPr>
        <p:txBody>
          <a:bodyPr wrap="square">
            <a:spAutoFit/>
          </a:bodyPr>
          <a:lstStyle/>
          <a:p>
            <a:pPr marL="285750" indent="-285750">
              <a:buFont typeface="Wingdings" panose="05000000000000000000" pitchFamily="2" charset="2"/>
              <a:buChar char="u"/>
            </a:pPr>
            <a:r>
              <a:rPr lang="en-US" altLang="zh-HK" dirty="0" smtClean="0"/>
              <a:t>She </a:t>
            </a:r>
            <a:r>
              <a:rPr lang="en-US" altLang="zh-HK" dirty="0"/>
              <a:t>knew how to keep herself safe from the virus.</a:t>
            </a:r>
          </a:p>
          <a:p>
            <a:pPr marL="285750" indent="-285750">
              <a:buFont typeface="Wingdings" panose="05000000000000000000" pitchFamily="2" charset="2"/>
              <a:buChar char="u"/>
            </a:pPr>
            <a:r>
              <a:rPr lang="en-US" altLang="zh-HK" dirty="0" smtClean="0"/>
              <a:t>She </a:t>
            </a:r>
            <a:r>
              <a:rPr lang="en-US" altLang="zh-HK" dirty="0"/>
              <a:t>could cope with her </a:t>
            </a:r>
            <a:r>
              <a:rPr lang="en-US" altLang="zh-HK" dirty="0" smtClean="0"/>
              <a:t>_______________ by </a:t>
            </a:r>
            <a:r>
              <a:rPr lang="en-US" altLang="zh-HK" dirty="0"/>
              <a:t>imagining a safe place in her </a:t>
            </a:r>
            <a:r>
              <a:rPr lang="en-US" altLang="zh-HK" dirty="0" smtClean="0"/>
              <a:t>_________. </a:t>
            </a:r>
            <a:endParaRPr lang="en-US" altLang="zh-HK" dirty="0"/>
          </a:p>
          <a:p>
            <a:pPr marL="285750" indent="-285750">
              <a:buFont typeface="Wingdings" panose="05000000000000000000" pitchFamily="2" charset="2"/>
              <a:buChar char="u"/>
            </a:pPr>
            <a:r>
              <a:rPr lang="en-US" altLang="zh-HK" dirty="0" smtClean="0"/>
              <a:t>She </a:t>
            </a:r>
            <a:r>
              <a:rPr lang="en-US" altLang="zh-HK" dirty="0"/>
              <a:t>gave support to her friends and joined Sara and </a:t>
            </a:r>
            <a:r>
              <a:rPr lang="en-US" altLang="zh-HK" dirty="0" err="1"/>
              <a:t>Ario</a:t>
            </a:r>
            <a:r>
              <a:rPr lang="en-US" altLang="zh-HK" dirty="0"/>
              <a:t> in the journey to make people know more about COVID-19. </a:t>
            </a:r>
          </a:p>
        </p:txBody>
      </p:sp>
      <p:sp>
        <p:nvSpPr>
          <p:cNvPr id="11" name="矩形 10"/>
          <p:cNvSpPr/>
          <p:nvPr/>
        </p:nvSpPr>
        <p:spPr>
          <a:xfrm>
            <a:off x="9646960" y="2664174"/>
            <a:ext cx="1478290" cy="369332"/>
          </a:xfrm>
          <a:prstGeom prst="rect">
            <a:avLst/>
          </a:prstGeom>
        </p:spPr>
        <p:txBody>
          <a:bodyPr wrap="none">
            <a:spAutoFit/>
          </a:bodyPr>
          <a:lstStyle/>
          <a:p>
            <a:r>
              <a:rPr lang="en-US" altLang="zh-HK" b="1" dirty="0">
                <a:solidFill>
                  <a:srgbClr val="0070C0"/>
                </a:solidFill>
              </a:rPr>
              <a:t>fears/worries</a:t>
            </a:r>
            <a:endParaRPr lang="zh-HK" altLang="en-US" b="1" dirty="0">
              <a:solidFill>
                <a:srgbClr val="0070C0"/>
              </a:solidFill>
            </a:endParaRPr>
          </a:p>
        </p:txBody>
      </p:sp>
      <p:sp>
        <p:nvSpPr>
          <p:cNvPr id="12" name="矩形 11"/>
          <p:cNvSpPr/>
          <p:nvPr/>
        </p:nvSpPr>
        <p:spPr>
          <a:xfrm>
            <a:off x="10116725" y="2941172"/>
            <a:ext cx="696024" cy="369332"/>
          </a:xfrm>
          <a:prstGeom prst="rect">
            <a:avLst/>
          </a:prstGeom>
        </p:spPr>
        <p:txBody>
          <a:bodyPr wrap="none">
            <a:spAutoFit/>
          </a:bodyPr>
          <a:lstStyle/>
          <a:p>
            <a:r>
              <a:rPr lang="en-US" altLang="zh-HK" b="1" dirty="0" smtClean="0">
                <a:solidFill>
                  <a:srgbClr val="0070C0"/>
                </a:solidFill>
              </a:rPr>
              <a:t>mind</a:t>
            </a:r>
            <a:endParaRPr lang="zh-HK" altLang="en-US" b="1" dirty="0">
              <a:solidFill>
                <a:srgbClr val="0070C0"/>
              </a:solidFill>
            </a:endParaRPr>
          </a:p>
        </p:txBody>
      </p:sp>
      <p:sp>
        <p:nvSpPr>
          <p:cNvPr id="13" name="矩形 12"/>
          <p:cNvSpPr/>
          <p:nvPr/>
        </p:nvSpPr>
        <p:spPr>
          <a:xfrm>
            <a:off x="6865398" y="4711210"/>
            <a:ext cx="6096000" cy="646331"/>
          </a:xfrm>
          <a:prstGeom prst="rect">
            <a:avLst/>
          </a:prstGeom>
        </p:spPr>
        <p:txBody>
          <a:bodyPr>
            <a:spAutoFit/>
          </a:bodyPr>
          <a:lstStyle/>
          <a:p>
            <a:r>
              <a:rPr lang="en-US" altLang="zh-HK" dirty="0"/>
              <a:t>Use two adjectives to describe Leila.</a:t>
            </a:r>
          </a:p>
          <a:p>
            <a:r>
              <a:rPr lang="en-US" altLang="zh-HK" b="1" dirty="0">
                <a:solidFill>
                  <a:srgbClr val="0070C0"/>
                </a:solidFill>
              </a:rPr>
              <a:t>e.g. </a:t>
            </a:r>
            <a:r>
              <a:rPr lang="en-US" altLang="zh-HK" b="1" dirty="0" smtClean="0">
                <a:solidFill>
                  <a:srgbClr val="0070C0"/>
                </a:solidFill>
              </a:rPr>
              <a:t>brave, helpful</a:t>
            </a:r>
            <a:r>
              <a:rPr lang="en-US" altLang="zh-HK" b="1" dirty="0">
                <a:solidFill>
                  <a:srgbClr val="0070C0"/>
                </a:solidFill>
              </a:rPr>
              <a:t>, hopeful, positive</a:t>
            </a:r>
          </a:p>
        </p:txBody>
      </p:sp>
    </p:spTree>
    <p:extLst>
      <p:ext uri="{BB962C8B-B14F-4D97-AF65-F5344CB8AC3E}">
        <p14:creationId xmlns:p14="http://schemas.microsoft.com/office/powerpoint/2010/main" val="38265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128450927"/>
              </p:ext>
            </p:extLst>
          </p:nvPr>
        </p:nvGraphicFramePr>
        <p:xfrm>
          <a:off x="4549848" y="291179"/>
          <a:ext cx="7417251" cy="5107000"/>
        </p:xfrm>
        <a:graphic>
          <a:graphicData uri="http://schemas.openxmlformats.org/drawingml/2006/table">
            <a:tbl>
              <a:tblPr firstRow="1" bandRow="1">
                <a:tableStyleId>{93296810-A885-4BE3-A3E7-6D5BEEA58F35}</a:tableStyleId>
              </a:tblPr>
              <a:tblGrid>
                <a:gridCol w="2340735">
                  <a:extLst>
                    <a:ext uri="{9D8B030D-6E8A-4147-A177-3AD203B41FA5}">
                      <a16:colId xmlns:a16="http://schemas.microsoft.com/office/drawing/2014/main" val="396739925"/>
                    </a:ext>
                  </a:extLst>
                </a:gridCol>
                <a:gridCol w="5076516">
                  <a:extLst>
                    <a:ext uri="{9D8B030D-6E8A-4147-A177-3AD203B41FA5}">
                      <a16:colId xmlns:a16="http://schemas.microsoft.com/office/drawing/2014/main" val="1154395404"/>
                    </a:ext>
                  </a:extLst>
                </a:gridCol>
              </a:tblGrid>
              <a:tr h="458046">
                <a:tc>
                  <a:txBody>
                    <a:bodyPr/>
                    <a:lstStyle/>
                    <a:p>
                      <a:pPr algn="ctr"/>
                      <a:r>
                        <a:rPr lang="en-US" altLang="zh-HK" sz="2400" dirty="0" smtClean="0"/>
                        <a:t>Questions</a:t>
                      </a:r>
                      <a:endParaRPr lang="zh-HK" altLang="en-US" sz="2400" dirty="0"/>
                    </a:p>
                  </a:txBody>
                  <a:tcPr/>
                </a:tc>
                <a:tc>
                  <a:txBody>
                    <a:bodyPr/>
                    <a:lstStyle/>
                    <a:p>
                      <a:pPr algn="ctr"/>
                      <a:r>
                        <a:rPr lang="en-US" altLang="zh-HK" sz="2400" dirty="0" smtClean="0"/>
                        <a:t>Character:</a:t>
                      </a:r>
                      <a:r>
                        <a:rPr lang="en-US" altLang="zh-HK" sz="2400" baseline="0" dirty="0" smtClean="0"/>
                        <a:t>   </a:t>
                      </a:r>
                      <a:r>
                        <a:rPr lang="en-US" altLang="zh-HK" sz="2400" dirty="0" smtClean="0"/>
                        <a:t>Kim</a:t>
                      </a:r>
                      <a:endParaRPr lang="zh-HK" altLang="en-US" sz="2400" dirty="0"/>
                    </a:p>
                  </a:txBody>
                  <a:tcPr/>
                </a:tc>
                <a:extLst>
                  <a:ext uri="{0D108BD9-81ED-4DB2-BD59-A6C34878D82A}">
                    <a16:rowId xmlns:a16="http://schemas.microsoft.com/office/drawing/2014/main" val="1962367419"/>
                  </a:ext>
                </a:extLst>
              </a:tr>
              <a:tr h="1242514">
                <a:tc>
                  <a:txBody>
                    <a:bodyPr/>
                    <a:lstStyle/>
                    <a:p>
                      <a:r>
                        <a:rPr lang="en-US" altLang="zh-HK" dirty="0" smtClean="0"/>
                        <a:t>Where did Kim live?</a:t>
                      </a:r>
                      <a:endParaRPr lang="zh-HK" altLang="en-US" dirty="0"/>
                    </a:p>
                  </a:txBody>
                  <a:tcPr/>
                </a:tc>
                <a:tc>
                  <a:txBody>
                    <a:bodyPr/>
                    <a:lstStyle/>
                    <a:p>
                      <a:endParaRPr lang="zh-HK" altLang="en-US" dirty="0"/>
                    </a:p>
                  </a:txBody>
                  <a:tcPr/>
                </a:tc>
                <a:extLst>
                  <a:ext uri="{0D108BD9-81ED-4DB2-BD59-A6C34878D82A}">
                    <a16:rowId xmlns:a16="http://schemas.microsoft.com/office/drawing/2014/main" val="821895160"/>
                  </a:ext>
                </a:extLst>
              </a:tr>
              <a:tr h="3406440">
                <a:tc>
                  <a:txBody>
                    <a:bodyPr/>
                    <a:lstStyle/>
                    <a:p>
                      <a:r>
                        <a:rPr lang="en-US" altLang="zh-HK" dirty="0" smtClean="0"/>
                        <a:t>What were his super powers?</a:t>
                      </a:r>
                    </a:p>
                  </a:txBody>
                  <a:tcPr/>
                </a:tc>
                <a:tc>
                  <a:txBody>
                    <a:bodyPr/>
                    <a:lstStyle/>
                    <a:p>
                      <a:pPr marL="0" algn="l" defTabSz="457200" rtl="0" eaLnBrk="1" latinLnBrk="0" hangingPunct="1"/>
                      <a:endParaRPr lang="zh-HK" altLang="en-US" sz="1800" b="1" kern="1200" dirty="0">
                        <a:solidFill>
                          <a:srgbClr val="0070C0"/>
                        </a:solidFill>
                        <a:latin typeface="+mn-lt"/>
                        <a:ea typeface="+mn-ea"/>
                        <a:cs typeface="+mn-cs"/>
                      </a:endParaRPr>
                    </a:p>
                  </a:txBody>
                  <a:tcPr/>
                </a:tc>
                <a:extLst>
                  <a:ext uri="{0D108BD9-81ED-4DB2-BD59-A6C34878D82A}">
                    <a16:rowId xmlns:a16="http://schemas.microsoft.com/office/drawing/2014/main" val="505843082"/>
                  </a:ext>
                </a:extLst>
              </a:tr>
            </a:tbl>
          </a:graphicData>
        </a:graphic>
      </p:graphicFrame>
      <p:pic>
        <p:nvPicPr>
          <p:cNvPr id="3" name="圖片 2"/>
          <p:cNvPicPr>
            <a:picLocks noChangeAspect="1"/>
          </p:cNvPicPr>
          <p:nvPr/>
        </p:nvPicPr>
        <p:blipFill>
          <a:blip r:embed="rId2"/>
          <a:stretch>
            <a:fillRect/>
          </a:stretch>
        </p:blipFill>
        <p:spPr>
          <a:xfrm>
            <a:off x="313152" y="365223"/>
            <a:ext cx="3184649" cy="4342135"/>
          </a:xfrm>
          <a:prstGeom prst="rect">
            <a:avLst/>
          </a:prstGeom>
        </p:spPr>
      </p:pic>
      <p:sp>
        <p:nvSpPr>
          <p:cNvPr id="4" name="矩形 3"/>
          <p:cNvSpPr/>
          <p:nvPr/>
        </p:nvSpPr>
        <p:spPr>
          <a:xfrm>
            <a:off x="56180" y="4707358"/>
            <a:ext cx="4493667" cy="2031325"/>
          </a:xfrm>
          <a:prstGeom prst="rect">
            <a:avLst/>
          </a:prstGeom>
        </p:spPr>
        <p:txBody>
          <a:bodyPr wrap="square">
            <a:spAutoFit/>
          </a:bodyPr>
          <a:lstStyle/>
          <a:p>
            <a:r>
              <a:rPr lang="en-US" altLang="zh-HK" dirty="0"/>
              <a:t>Snowy mountains slowly came into view, and</a:t>
            </a:r>
          </a:p>
          <a:p>
            <a:r>
              <a:rPr lang="en-US" altLang="zh-HK" dirty="0" err="1"/>
              <a:t>Ario</a:t>
            </a:r>
            <a:r>
              <a:rPr lang="en-US" altLang="zh-HK" dirty="0"/>
              <a:t> landed in a small town. A few children</a:t>
            </a:r>
          </a:p>
          <a:p>
            <a:r>
              <a:rPr lang="en-US" altLang="zh-HK" dirty="0"/>
              <a:t>were playing by a stream</a:t>
            </a:r>
            <a:r>
              <a:rPr lang="en-US" altLang="zh-HK" dirty="0" smtClean="0"/>
              <a:t>.</a:t>
            </a:r>
          </a:p>
          <a:p>
            <a:r>
              <a:rPr lang="en-US" altLang="zh-HK" dirty="0"/>
              <a:t>“</a:t>
            </a:r>
            <a:r>
              <a:rPr lang="en-US" altLang="zh-HK" dirty="0" err="1"/>
              <a:t>Ario</a:t>
            </a:r>
            <a:r>
              <a:rPr lang="en-US" altLang="zh-HK" dirty="0"/>
              <a:t>!” one of them cried, waving to him.</a:t>
            </a:r>
          </a:p>
          <a:p>
            <a:r>
              <a:rPr lang="en-US" altLang="zh-HK" dirty="0"/>
              <a:t>“Hello, Kim,” said </a:t>
            </a:r>
            <a:r>
              <a:rPr lang="en-US" altLang="zh-HK" dirty="0" err="1"/>
              <a:t>Ario</a:t>
            </a:r>
            <a:r>
              <a:rPr lang="en-US" altLang="zh-HK" dirty="0"/>
              <a:t>. “Everyone, I wanted</a:t>
            </a:r>
          </a:p>
          <a:p>
            <a:r>
              <a:rPr lang="en-US" altLang="zh-HK" dirty="0"/>
              <a:t>you to meet some friends of mine who have</a:t>
            </a:r>
          </a:p>
          <a:p>
            <a:r>
              <a:rPr lang="en-US" altLang="zh-HK" dirty="0"/>
              <a:t>had the coronavirus, and got better.”</a:t>
            </a:r>
            <a:endParaRPr lang="zh-HK" altLang="en-US" dirty="0"/>
          </a:p>
        </p:txBody>
      </p:sp>
      <p:sp>
        <p:nvSpPr>
          <p:cNvPr id="6" name="向左箭號 5"/>
          <p:cNvSpPr/>
          <p:nvPr/>
        </p:nvSpPr>
        <p:spPr>
          <a:xfrm rot="19674710">
            <a:off x="2736524" y="447494"/>
            <a:ext cx="1522554" cy="927406"/>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HK" dirty="0" smtClean="0"/>
              <a:t>snowy mountains</a:t>
            </a:r>
            <a:endParaRPr lang="zh-HK" altLang="en-US" dirty="0"/>
          </a:p>
        </p:txBody>
      </p:sp>
      <p:sp>
        <p:nvSpPr>
          <p:cNvPr id="7" name="向左箭號 6"/>
          <p:cNvSpPr/>
          <p:nvPr/>
        </p:nvSpPr>
        <p:spPr>
          <a:xfrm rot="687194">
            <a:off x="3163949" y="3255077"/>
            <a:ext cx="1353399" cy="507794"/>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HK" dirty="0" smtClean="0"/>
              <a:t>a stream</a:t>
            </a:r>
            <a:endParaRPr lang="zh-HK" altLang="en-US" dirty="0"/>
          </a:p>
        </p:txBody>
      </p:sp>
      <p:sp>
        <p:nvSpPr>
          <p:cNvPr id="10" name="矩形 9"/>
          <p:cNvSpPr/>
          <p:nvPr/>
        </p:nvSpPr>
        <p:spPr>
          <a:xfrm>
            <a:off x="6856520" y="771008"/>
            <a:ext cx="5048435" cy="646331"/>
          </a:xfrm>
          <a:prstGeom prst="rect">
            <a:avLst/>
          </a:prstGeom>
        </p:spPr>
        <p:txBody>
          <a:bodyPr wrap="square">
            <a:spAutoFit/>
          </a:bodyPr>
          <a:lstStyle/>
          <a:p>
            <a:r>
              <a:rPr lang="en-US" altLang="zh-HK" dirty="0"/>
              <a:t>He lived in a small town, which was near a snowy ___________ </a:t>
            </a:r>
            <a:r>
              <a:rPr lang="en-US" altLang="zh-HK" dirty="0" smtClean="0"/>
              <a:t>and </a:t>
            </a:r>
            <a:r>
              <a:rPr lang="en-US" altLang="zh-HK" dirty="0"/>
              <a:t>a </a:t>
            </a:r>
            <a:r>
              <a:rPr lang="en-US" altLang="zh-HK" dirty="0" smtClean="0"/>
              <a:t>___________.</a:t>
            </a:r>
            <a:endParaRPr lang="zh-HK" altLang="en-US" dirty="0"/>
          </a:p>
        </p:txBody>
      </p:sp>
      <p:sp>
        <p:nvSpPr>
          <p:cNvPr id="11" name="矩形 10"/>
          <p:cNvSpPr/>
          <p:nvPr/>
        </p:nvSpPr>
        <p:spPr>
          <a:xfrm>
            <a:off x="6990481" y="1048007"/>
            <a:ext cx="1204176" cy="369332"/>
          </a:xfrm>
          <a:prstGeom prst="rect">
            <a:avLst/>
          </a:prstGeom>
        </p:spPr>
        <p:txBody>
          <a:bodyPr wrap="none">
            <a:spAutoFit/>
          </a:bodyPr>
          <a:lstStyle/>
          <a:p>
            <a:r>
              <a:rPr lang="en-US" altLang="zh-HK" b="1" dirty="0" smtClean="0">
                <a:solidFill>
                  <a:srgbClr val="0070C0"/>
                </a:solidFill>
              </a:rPr>
              <a:t>mountain </a:t>
            </a:r>
            <a:endParaRPr lang="zh-HK" altLang="en-US" b="1" dirty="0">
              <a:solidFill>
                <a:srgbClr val="0070C0"/>
              </a:solidFill>
            </a:endParaRPr>
          </a:p>
        </p:txBody>
      </p:sp>
      <p:sp>
        <p:nvSpPr>
          <p:cNvPr id="12" name="矩形 11"/>
          <p:cNvSpPr/>
          <p:nvPr/>
        </p:nvSpPr>
        <p:spPr>
          <a:xfrm>
            <a:off x="8938147" y="1048007"/>
            <a:ext cx="885179" cy="369332"/>
          </a:xfrm>
          <a:prstGeom prst="rect">
            <a:avLst/>
          </a:prstGeom>
        </p:spPr>
        <p:txBody>
          <a:bodyPr wrap="none">
            <a:spAutoFit/>
          </a:bodyPr>
          <a:lstStyle/>
          <a:p>
            <a:r>
              <a:rPr lang="en-US" altLang="zh-HK" b="1" dirty="0" smtClean="0">
                <a:solidFill>
                  <a:srgbClr val="0070C0"/>
                </a:solidFill>
              </a:rPr>
              <a:t>stream</a:t>
            </a:r>
            <a:endParaRPr lang="zh-HK" altLang="en-US" b="1" dirty="0">
              <a:solidFill>
                <a:srgbClr val="0070C0"/>
              </a:solidFill>
            </a:endParaRPr>
          </a:p>
        </p:txBody>
      </p:sp>
      <p:sp>
        <p:nvSpPr>
          <p:cNvPr id="13" name="矩形 12"/>
          <p:cNvSpPr/>
          <p:nvPr/>
        </p:nvSpPr>
        <p:spPr>
          <a:xfrm>
            <a:off x="6990481" y="2106015"/>
            <a:ext cx="4914474" cy="1754326"/>
          </a:xfrm>
          <a:prstGeom prst="rect">
            <a:avLst/>
          </a:prstGeom>
        </p:spPr>
        <p:txBody>
          <a:bodyPr wrap="square">
            <a:spAutoFit/>
          </a:bodyPr>
          <a:lstStyle/>
          <a:p>
            <a:pPr marL="285750" indent="-285750">
              <a:buFont typeface="Wingdings" panose="05000000000000000000" pitchFamily="2" charset="2"/>
              <a:buChar char="u"/>
            </a:pPr>
            <a:r>
              <a:rPr lang="en-US" altLang="zh-HK" dirty="0" smtClean="0"/>
              <a:t>He </a:t>
            </a:r>
            <a:r>
              <a:rPr lang="en-US" altLang="zh-HK" dirty="0"/>
              <a:t>could stay positive although he once had the coronavirus.</a:t>
            </a:r>
          </a:p>
          <a:p>
            <a:pPr marL="285750" indent="-285750">
              <a:buFont typeface="Wingdings" panose="05000000000000000000" pitchFamily="2" charset="2"/>
              <a:buChar char="u"/>
            </a:pPr>
            <a:r>
              <a:rPr lang="en-US" altLang="zh-HK" dirty="0" smtClean="0"/>
              <a:t>He </a:t>
            </a:r>
            <a:r>
              <a:rPr lang="en-US" altLang="zh-HK" dirty="0"/>
              <a:t>had some good friends. They cared about each other. They understood that staying away from each other for a while could ______________ </a:t>
            </a:r>
            <a:r>
              <a:rPr lang="en-US" altLang="zh-HK" dirty="0" smtClean="0"/>
              <a:t>each </a:t>
            </a:r>
            <a:r>
              <a:rPr lang="en-US" altLang="zh-HK" dirty="0"/>
              <a:t>other.</a:t>
            </a:r>
          </a:p>
        </p:txBody>
      </p:sp>
      <p:sp>
        <p:nvSpPr>
          <p:cNvPr id="14" name="矩形 13"/>
          <p:cNvSpPr/>
          <p:nvPr/>
        </p:nvSpPr>
        <p:spPr>
          <a:xfrm>
            <a:off x="7736839" y="3491009"/>
            <a:ext cx="915635" cy="369332"/>
          </a:xfrm>
          <a:prstGeom prst="rect">
            <a:avLst/>
          </a:prstGeom>
        </p:spPr>
        <p:txBody>
          <a:bodyPr wrap="none">
            <a:spAutoFit/>
          </a:bodyPr>
          <a:lstStyle/>
          <a:p>
            <a:r>
              <a:rPr lang="en-US" altLang="zh-HK" b="1" dirty="0" smtClean="0">
                <a:solidFill>
                  <a:srgbClr val="0070C0"/>
                </a:solidFill>
              </a:rPr>
              <a:t>protect</a:t>
            </a:r>
            <a:endParaRPr lang="zh-HK" altLang="en-US" b="1" dirty="0">
              <a:solidFill>
                <a:srgbClr val="0070C0"/>
              </a:solidFill>
            </a:endParaRPr>
          </a:p>
        </p:txBody>
      </p:sp>
      <p:sp>
        <p:nvSpPr>
          <p:cNvPr id="15" name="矩形 14"/>
          <p:cNvSpPr/>
          <p:nvPr/>
        </p:nvSpPr>
        <p:spPr>
          <a:xfrm>
            <a:off x="6890229" y="4599004"/>
            <a:ext cx="5114977" cy="646331"/>
          </a:xfrm>
          <a:prstGeom prst="rect">
            <a:avLst/>
          </a:prstGeom>
        </p:spPr>
        <p:txBody>
          <a:bodyPr wrap="square">
            <a:spAutoFit/>
          </a:bodyPr>
          <a:lstStyle/>
          <a:p>
            <a:r>
              <a:rPr lang="en-US" altLang="zh-HK" dirty="0"/>
              <a:t>Use two adjectives to describe Kim.</a:t>
            </a:r>
          </a:p>
          <a:p>
            <a:r>
              <a:rPr lang="en-US" altLang="zh-HK" b="1" dirty="0">
                <a:solidFill>
                  <a:srgbClr val="0070C0"/>
                </a:solidFill>
              </a:rPr>
              <a:t>e.g. positive, sociable, friendly, caring</a:t>
            </a:r>
          </a:p>
        </p:txBody>
      </p:sp>
    </p:spTree>
    <p:extLst>
      <p:ext uri="{BB962C8B-B14F-4D97-AF65-F5344CB8AC3E}">
        <p14:creationId xmlns:p14="http://schemas.microsoft.com/office/powerpoint/2010/main" val="73004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0379" y="413018"/>
            <a:ext cx="9806776" cy="1015663"/>
          </a:xfrm>
          <a:prstGeom prst="rect">
            <a:avLst/>
          </a:prstGeom>
        </p:spPr>
        <p:txBody>
          <a:bodyPr wrap="square">
            <a:spAutoFit/>
          </a:bodyPr>
          <a:lstStyle/>
          <a:p>
            <a:pPr lvl="0"/>
            <a:r>
              <a:rPr lang="en-US" altLang="zh-HK" sz="2400" dirty="0" smtClean="0"/>
              <a:t>4. </a:t>
            </a:r>
            <a:r>
              <a:rPr lang="en-US" altLang="zh-TW" b="1" dirty="0"/>
              <a:t>The key message of this story is “heroes come in all shapes and sizes”. In short, anyone can be a hero, including ourselves. The super powers of the characters are in the boxes below. Explain the super powers by giving more details.</a:t>
            </a:r>
            <a:r>
              <a:rPr lang="en-US" altLang="zh-TW" dirty="0"/>
              <a:t> </a:t>
            </a:r>
            <a:endParaRPr lang="zh-TW" altLang="zh-TW" dirty="0"/>
          </a:p>
        </p:txBody>
      </p:sp>
      <p:sp>
        <p:nvSpPr>
          <p:cNvPr id="6" name="文字方塊 5"/>
          <p:cNvSpPr txBox="1"/>
          <p:nvPr/>
        </p:nvSpPr>
        <p:spPr>
          <a:xfrm>
            <a:off x="7169536" y="5031553"/>
            <a:ext cx="3622089" cy="646331"/>
          </a:xfrm>
          <a:prstGeom prst="rect">
            <a:avLst/>
          </a:prstGeom>
          <a:noFill/>
        </p:spPr>
        <p:txBody>
          <a:bodyPr wrap="square" rtlCol="0">
            <a:spAutoFit/>
          </a:bodyPr>
          <a:lstStyle/>
          <a:p>
            <a:r>
              <a:rPr lang="en-US" altLang="zh-HK" dirty="0" smtClean="0"/>
              <a:t>5) Be brave to share our worries and stay calm:</a:t>
            </a:r>
          </a:p>
        </p:txBody>
      </p:sp>
      <p:pic>
        <p:nvPicPr>
          <p:cNvPr id="7" name="圖片 6"/>
          <p:cNvPicPr>
            <a:picLocks noChangeAspect="1"/>
          </p:cNvPicPr>
          <p:nvPr/>
        </p:nvPicPr>
        <p:blipFill>
          <a:blip r:embed="rId2"/>
          <a:stretch>
            <a:fillRect/>
          </a:stretch>
        </p:blipFill>
        <p:spPr>
          <a:xfrm>
            <a:off x="3622781" y="2340191"/>
            <a:ext cx="341947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線單箭頭接點 4"/>
          <p:cNvCxnSpPr/>
          <p:nvPr/>
        </p:nvCxnSpPr>
        <p:spPr>
          <a:xfrm flipV="1">
            <a:off x="6234974" y="2329322"/>
            <a:ext cx="1827829" cy="87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a:endCxn id="10" idx="3"/>
          </p:cNvCxnSpPr>
          <p:nvPr/>
        </p:nvCxnSpPr>
        <p:spPr>
          <a:xfrm flipH="1" flipV="1">
            <a:off x="3064219" y="2121819"/>
            <a:ext cx="966244" cy="698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91499" y="1798653"/>
            <a:ext cx="2772720" cy="646331"/>
          </a:xfrm>
          <a:prstGeom prst="rect">
            <a:avLst/>
          </a:prstGeom>
          <a:noFill/>
        </p:spPr>
        <p:txBody>
          <a:bodyPr wrap="square" rtlCol="0">
            <a:spAutoFit/>
          </a:bodyPr>
          <a:lstStyle/>
          <a:p>
            <a:r>
              <a:rPr lang="en-US" altLang="zh-HK" dirty="0" smtClean="0"/>
              <a:t>1) Know how to protect ourselves from COVID-19:</a:t>
            </a:r>
            <a:endParaRPr lang="zh-HK" altLang="en-US" dirty="0"/>
          </a:p>
        </p:txBody>
      </p:sp>
      <p:cxnSp>
        <p:nvCxnSpPr>
          <p:cNvPr id="12" name="直線單箭頭接點 11"/>
          <p:cNvCxnSpPr>
            <a:endCxn id="6" idx="1"/>
          </p:cNvCxnSpPr>
          <p:nvPr/>
        </p:nvCxnSpPr>
        <p:spPr>
          <a:xfrm>
            <a:off x="5595042" y="4313968"/>
            <a:ext cx="1574494" cy="1040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572620" y="5223237"/>
            <a:ext cx="4574325" cy="646331"/>
          </a:xfrm>
          <a:prstGeom prst="rect">
            <a:avLst/>
          </a:prstGeom>
          <a:noFill/>
        </p:spPr>
        <p:txBody>
          <a:bodyPr wrap="square" rtlCol="0">
            <a:spAutoFit/>
          </a:bodyPr>
          <a:lstStyle/>
          <a:p>
            <a:r>
              <a:rPr lang="en-US" altLang="zh-HK" dirty="0" smtClean="0"/>
              <a:t>4</a:t>
            </a:r>
            <a:r>
              <a:rPr lang="zh-CN" altLang="en-US" dirty="0" smtClean="0"/>
              <a:t>）</a:t>
            </a:r>
            <a:r>
              <a:rPr lang="en-US" altLang="zh-HK" dirty="0" smtClean="0"/>
              <a:t> Be extra patient and understanding by:</a:t>
            </a:r>
          </a:p>
          <a:p>
            <a:endParaRPr lang="zh-HK" altLang="en-US" dirty="0"/>
          </a:p>
        </p:txBody>
      </p:sp>
      <p:cxnSp>
        <p:nvCxnSpPr>
          <p:cNvPr id="16" name="直線單箭頭接點 15"/>
          <p:cNvCxnSpPr/>
          <p:nvPr/>
        </p:nvCxnSpPr>
        <p:spPr>
          <a:xfrm flipH="1">
            <a:off x="3116062" y="3568823"/>
            <a:ext cx="1562470" cy="1367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7989903" y="2008937"/>
            <a:ext cx="2964790" cy="646331"/>
          </a:xfrm>
          <a:prstGeom prst="rect">
            <a:avLst/>
          </a:prstGeom>
          <a:noFill/>
        </p:spPr>
        <p:txBody>
          <a:bodyPr wrap="square" rtlCol="0">
            <a:spAutoFit/>
          </a:bodyPr>
          <a:lstStyle/>
          <a:p>
            <a:r>
              <a:rPr lang="en-US" altLang="zh-HK" dirty="0" smtClean="0"/>
              <a:t>2) Show our love and care to our friends and relatives by:</a:t>
            </a:r>
            <a:endParaRPr lang="zh-HK" altLang="en-US" dirty="0"/>
          </a:p>
        </p:txBody>
      </p:sp>
      <p:sp>
        <p:nvSpPr>
          <p:cNvPr id="19" name="文字方塊 18"/>
          <p:cNvSpPr txBox="1"/>
          <p:nvPr/>
        </p:nvSpPr>
        <p:spPr>
          <a:xfrm>
            <a:off x="7611228" y="3598971"/>
            <a:ext cx="3125632" cy="923330"/>
          </a:xfrm>
          <a:prstGeom prst="rect">
            <a:avLst/>
          </a:prstGeom>
          <a:noFill/>
        </p:spPr>
        <p:txBody>
          <a:bodyPr wrap="square" rtlCol="0">
            <a:spAutoFit/>
          </a:bodyPr>
          <a:lstStyle/>
          <a:p>
            <a:r>
              <a:rPr lang="en-US" altLang="zh-HK" dirty="0" smtClean="0"/>
              <a:t>3) Sometimes, to protect our friends and family members, we have to</a:t>
            </a:r>
          </a:p>
        </p:txBody>
      </p:sp>
      <p:cxnSp>
        <p:nvCxnSpPr>
          <p:cNvPr id="20" name="直線單箭頭接點 19"/>
          <p:cNvCxnSpPr/>
          <p:nvPr/>
        </p:nvCxnSpPr>
        <p:spPr>
          <a:xfrm>
            <a:off x="6416120" y="3606123"/>
            <a:ext cx="1195108" cy="205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10607360" y="104150"/>
            <a:ext cx="1396539" cy="923330"/>
          </a:xfrm>
          <a:prstGeom prst="rect">
            <a:avLst/>
          </a:prstGeom>
          <a:noFill/>
        </p:spPr>
        <p:txBody>
          <a:bodyPr wrap="square" rtlCol="0">
            <a:spAutoFit/>
          </a:bodyPr>
          <a:lstStyle/>
          <a:p>
            <a:pPr algn="ctr"/>
            <a:r>
              <a:rPr lang="en-US" altLang="zh-HK" dirty="0" smtClean="0"/>
              <a:t>Refer to Worksheet p.7</a:t>
            </a:r>
            <a:endParaRPr lang="zh-HK" altLang="en-US" dirty="0"/>
          </a:p>
        </p:txBody>
      </p:sp>
      <p:sp>
        <p:nvSpPr>
          <p:cNvPr id="25" name="矩形 24"/>
          <p:cNvSpPr/>
          <p:nvPr/>
        </p:nvSpPr>
        <p:spPr>
          <a:xfrm>
            <a:off x="291499" y="2664146"/>
            <a:ext cx="3170755" cy="2031325"/>
          </a:xfrm>
          <a:prstGeom prst="rect">
            <a:avLst/>
          </a:prstGeom>
        </p:spPr>
        <p:txBody>
          <a:bodyPr wrap="square">
            <a:spAutoFit/>
          </a:bodyPr>
          <a:lstStyle/>
          <a:p>
            <a:pPr marL="285750" indent="-285750">
              <a:buFontTx/>
              <a:buChar char="-"/>
            </a:pPr>
            <a:r>
              <a:rPr lang="en-US" altLang="zh-HK" dirty="0" smtClean="0">
                <a:solidFill>
                  <a:srgbClr val="0070C0"/>
                </a:solidFill>
              </a:rPr>
              <a:t>stay </a:t>
            </a:r>
            <a:r>
              <a:rPr lang="en-US" altLang="zh-HK" dirty="0">
                <a:solidFill>
                  <a:srgbClr val="0070C0"/>
                </a:solidFill>
              </a:rPr>
              <a:t>at least one </a:t>
            </a:r>
            <a:r>
              <a:rPr lang="en-US" altLang="zh-HK" dirty="0" err="1">
                <a:solidFill>
                  <a:srgbClr val="0070C0"/>
                </a:solidFill>
              </a:rPr>
              <a:t>metre</a:t>
            </a:r>
            <a:r>
              <a:rPr lang="en-US" altLang="zh-HK" dirty="0">
                <a:solidFill>
                  <a:srgbClr val="0070C0"/>
                </a:solidFill>
              </a:rPr>
              <a:t> </a:t>
            </a:r>
            <a:r>
              <a:rPr lang="en-US" altLang="zh-HK" dirty="0" smtClean="0">
                <a:solidFill>
                  <a:srgbClr val="0070C0"/>
                </a:solidFill>
              </a:rPr>
              <a:t>away</a:t>
            </a:r>
          </a:p>
          <a:p>
            <a:pPr marL="285750" indent="-285750">
              <a:buFontTx/>
              <a:buChar char="-"/>
            </a:pPr>
            <a:r>
              <a:rPr lang="en-US" altLang="zh-HK" dirty="0" smtClean="0">
                <a:solidFill>
                  <a:srgbClr val="0070C0"/>
                </a:solidFill>
              </a:rPr>
              <a:t>wash </a:t>
            </a:r>
            <a:r>
              <a:rPr lang="en-US" altLang="zh-HK" dirty="0">
                <a:solidFill>
                  <a:srgbClr val="0070C0"/>
                </a:solidFill>
              </a:rPr>
              <a:t>our hands with soap and </a:t>
            </a:r>
            <a:r>
              <a:rPr lang="en-US" altLang="zh-HK" dirty="0" smtClean="0">
                <a:solidFill>
                  <a:srgbClr val="0070C0"/>
                </a:solidFill>
              </a:rPr>
              <a:t>water</a:t>
            </a:r>
          </a:p>
          <a:p>
            <a:pPr marL="285750" indent="-285750">
              <a:buFontTx/>
              <a:buChar char="-"/>
            </a:pPr>
            <a:r>
              <a:rPr lang="en-US" altLang="zh-HK" dirty="0" smtClean="0">
                <a:solidFill>
                  <a:srgbClr val="0070C0"/>
                </a:solidFill>
              </a:rPr>
              <a:t>cough </a:t>
            </a:r>
            <a:r>
              <a:rPr lang="en-US" altLang="zh-HK" dirty="0">
                <a:solidFill>
                  <a:srgbClr val="0070C0"/>
                </a:solidFill>
              </a:rPr>
              <a:t>into our elbows if we’re sick. </a:t>
            </a:r>
            <a:endParaRPr lang="en-US" altLang="zh-HK" dirty="0" smtClean="0">
              <a:solidFill>
                <a:srgbClr val="0070C0"/>
              </a:solidFill>
            </a:endParaRPr>
          </a:p>
          <a:p>
            <a:pPr marL="285750" indent="-285750">
              <a:buFontTx/>
              <a:buChar char="-"/>
            </a:pPr>
            <a:r>
              <a:rPr lang="en-US" altLang="zh-HK" dirty="0" smtClean="0">
                <a:solidFill>
                  <a:srgbClr val="0070C0"/>
                </a:solidFill>
              </a:rPr>
              <a:t>wave </a:t>
            </a:r>
            <a:r>
              <a:rPr lang="en-US" altLang="zh-HK" dirty="0">
                <a:solidFill>
                  <a:srgbClr val="0070C0"/>
                </a:solidFill>
              </a:rPr>
              <a:t>to people instead of shaking </a:t>
            </a:r>
            <a:r>
              <a:rPr lang="en-US" altLang="zh-HK" dirty="0" smtClean="0">
                <a:solidFill>
                  <a:srgbClr val="0070C0"/>
                </a:solidFill>
              </a:rPr>
              <a:t>hands</a:t>
            </a:r>
          </a:p>
        </p:txBody>
      </p:sp>
      <p:sp>
        <p:nvSpPr>
          <p:cNvPr id="31" name="矩形 30"/>
          <p:cNvSpPr/>
          <p:nvPr/>
        </p:nvSpPr>
        <p:spPr>
          <a:xfrm>
            <a:off x="7617632" y="4495065"/>
            <a:ext cx="3954953" cy="369332"/>
          </a:xfrm>
          <a:prstGeom prst="rect">
            <a:avLst/>
          </a:prstGeom>
        </p:spPr>
        <p:txBody>
          <a:bodyPr wrap="square">
            <a:spAutoFit/>
          </a:bodyPr>
          <a:lstStyle/>
          <a:p>
            <a:r>
              <a:rPr lang="en-US" altLang="zh-HK" dirty="0" smtClean="0">
                <a:solidFill>
                  <a:srgbClr val="0070C0"/>
                </a:solidFill>
              </a:rPr>
              <a:t>stay </a:t>
            </a:r>
            <a:r>
              <a:rPr lang="en-US" altLang="zh-HK" dirty="0">
                <a:solidFill>
                  <a:srgbClr val="0070C0"/>
                </a:solidFill>
              </a:rPr>
              <a:t>away from each other for a </a:t>
            </a:r>
            <a:r>
              <a:rPr lang="en-US" altLang="zh-HK" dirty="0" smtClean="0">
                <a:solidFill>
                  <a:srgbClr val="0070C0"/>
                </a:solidFill>
              </a:rPr>
              <a:t>while</a:t>
            </a:r>
            <a:endParaRPr lang="zh-HK" altLang="en-US" dirty="0">
              <a:solidFill>
                <a:srgbClr val="0070C0"/>
              </a:solidFill>
            </a:endParaRPr>
          </a:p>
        </p:txBody>
      </p:sp>
      <p:sp>
        <p:nvSpPr>
          <p:cNvPr id="32" name="矩形 31"/>
          <p:cNvSpPr/>
          <p:nvPr/>
        </p:nvSpPr>
        <p:spPr>
          <a:xfrm>
            <a:off x="8061841" y="2589193"/>
            <a:ext cx="3198756" cy="923330"/>
          </a:xfrm>
          <a:prstGeom prst="rect">
            <a:avLst/>
          </a:prstGeom>
        </p:spPr>
        <p:txBody>
          <a:bodyPr wrap="square">
            <a:spAutoFit/>
          </a:bodyPr>
          <a:lstStyle/>
          <a:p>
            <a:r>
              <a:rPr lang="en-US" altLang="zh-HK" dirty="0" smtClean="0">
                <a:solidFill>
                  <a:srgbClr val="0070C0"/>
                </a:solidFill>
              </a:rPr>
              <a:t>calling them or sending them messages every </a:t>
            </a:r>
            <a:r>
              <a:rPr lang="en-US" altLang="zh-HK" dirty="0">
                <a:solidFill>
                  <a:srgbClr val="0070C0"/>
                </a:solidFill>
              </a:rPr>
              <a:t>day to show </a:t>
            </a:r>
            <a:r>
              <a:rPr lang="en-US" altLang="zh-HK" dirty="0" smtClean="0">
                <a:solidFill>
                  <a:srgbClr val="0070C0"/>
                </a:solidFill>
              </a:rPr>
              <a:t>our </a:t>
            </a:r>
            <a:r>
              <a:rPr lang="en-US" altLang="zh-HK" dirty="0">
                <a:solidFill>
                  <a:srgbClr val="0070C0"/>
                </a:solidFill>
              </a:rPr>
              <a:t>love and care to them. </a:t>
            </a:r>
            <a:endParaRPr lang="zh-HK" altLang="en-US" dirty="0">
              <a:solidFill>
                <a:srgbClr val="0070C0"/>
              </a:solidFill>
            </a:endParaRPr>
          </a:p>
        </p:txBody>
      </p:sp>
      <p:sp>
        <p:nvSpPr>
          <p:cNvPr id="36" name="矩形 35"/>
          <p:cNvSpPr/>
          <p:nvPr/>
        </p:nvSpPr>
        <p:spPr>
          <a:xfrm>
            <a:off x="902777" y="5509649"/>
            <a:ext cx="4572755" cy="923330"/>
          </a:xfrm>
          <a:prstGeom prst="rect">
            <a:avLst/>
          </a:prstGeom>
        </p:spPr>
        <p:txBody>
          <a:bodyPr wrap="square">
            <a:spAutoFit/>
          </a:bodyPr>
          <a:lstStyle/>
          <a:p>
            <a:r>
              <a:rPr lang="en-US" altLang="zh-HK" dirty="0" smtClean="0">
                <a:solidFill>
                  <a:srgbClr val="0070C0"/>
                </a:solidFill>
              </a:rPr>
              <a:t>getting </a:t>
            </a:r>
            <a:r>
              <a:rPr lang="en-US" altLang="zh-HK" dirty="0">
                <a:solidFill>
                  <a:srgbClr val="0070C0"/>
                </a:solidFill>
              </a:rPr>
              <a:t>along well with </a:t>
            </a:r>
            <a:r>
              <a:rPr lang="en-US" altLang="zh-HK" dirty="0" smtClean="0">
                <a:solidFill>
                  <a:srgbClr val="0070C0"/>
                </a:solidFill>
              </a:rPr>
              <a:t>our family members at home, e.g. Do not quarrel with them and learn to say “I’m sorry.”</a:t>
            </a:r>
            <a:endParaRPr lang="zh-HK" altLang="en-US" dirty="0">
              <a:solidFill>
                <a:srgbClr val="0070C0"/>
              </a:solidFill>
            </a:endParaRPr>
          </a:p>
        </p:txBody>
      </p:sp>
      <p:sp>
        <p:nvSpPr>
          <p:cNvPr id="37" name="矩形 36"/>
          <p:cNvSpPr/>
          <p:nvPr/>
        </p:nvSpPr>
        <p:spPr>
          <a:xfrm>
            <a:off x="7191049" y="5579590"/>
            <a:ext cx="3954953" cy="1200329"/>
          </a:xfrm>
          <a:prstGeom prst="rect">
            <a:avLst/>
          </a:prstGeom>
        </p:spPr>
        <p:txBody>
          <a:bodyPr wrap="square">
            <a:spAutoFit/>
          </a:bodyPr>
          <a:lstStyle/>
          <a:p>
            <a:pPr marL="285750" indent="-285750">
              <a:buFontTx/>
              <a:buChar char="-"/>
            </a:pPr>
            <a:r>
              <a:rPr lang="en-US" altLang="zh-HK" dirty="0" smtClean="0">
                <a:solidFill>
                  <a:srgbClr val="0070C0"/>
                </a:solidFill>
              </a:rPr>
              <a:t>imagine </a:t>
            </a:r>
            <a:r>
              <a:rPr lang="en-US" altLang="zh-HK" dirty="0">
                <a:solidFill>
                  <a:srgbClr val="0070C0"/>
                </a:solidFill>
              </a:rPr>
              <a:t>a safe place in her mind </a:t>
            </a:r>
            <a:r>
              <a:rPr lang="en-US" altLang="zh-HK" dirty="0" smtClean="0">
                <a:solidFill>
                  <a:srgbClr val="0070C0"/>
                </a:solidFill>
              </a:rPr>
              <a:t>when we feel </a:t>
            </a:r>
            <a:r>
              <a:rPr lang="en-US" altLang="zh-HK" dirty="0">
                <a:solidFill>
                  <a:srgbClr val="0070C0"/>
                </a:solidFill>
              </a:rPr>
              <a:t>sad or </a:t>
            </a:r>
            <a:r>
              <a:rPr lang="en-US" altLang="zh-HK" dirty="0" smtClean="0">
                <a:solidFill>
                  <a:srgbClr val="0070C0"/>
                </a:solidFill>
              </a:rPr>
              <a:t>afraid.</a:t>
            </a:r>
          </a:p>
          <a:p>
            <a:pPr marL="285750" indent="-285750">
              <a:buFontTx/>
              <a:buChar char="-"/>
            </a:pPr>
            <a:r>
              <a:rPr lang="en-US" altLang="zh-HK" dirty="0" smtClean="0">
                <a:solidFill>
                  <a:srgbClr val="0070C0"/>
                </a:solidFill>
              </a:rPr>
              <a:t>remember </a:t>
            </a:r>
            <a:r>
              <a:rPr lang="en-US" altLang="zh-HK" dirty="0">
                <a:solidFill>
                  <a:srgbClr val="0070C0"/>
                </a:solidFill>
              </a:rPr>
              <a:t>that many people cared about </a:t>
            </a:r>
            <a:r>
              <a:rPr lang="en-US" altLang="zh-HK" dirty="0" smtClean="0">
                <a:solidFill>
                  <a:srgbClr val="0070C0"/>
                </a:solidFill>
              </a:rPr>
              <a:t>us </a:t>
            </a:r>
            <a:r>
              <a:rPr lang="en-US" altLang="zh-HK" dirty="0">
                <a:solidFill>
                  <a:srgbClr val="0070C0"/>
                </a:solidFill>
              </a:rPr>
              <a:t>and stay strong.</a:t>
            </a:r>
            <a:endParaRPr lang="zh-HK" altLang="en-US" dirty="0">
              <a:solidFill>
                <a:srgbClr val="0070C0"/>
              </a:solidFill>
            </a:endParaRPr>
          </a:p>
        </p:txBody>
      </p:sp>
    </p:spTree>
    <p:extLst>
      <p:ext uri="{BB962C8B-B14F-4D97-AF65-F5344CB8AC3E}">
        <p14:creationId xmlns:p14="http://schemas.microsoft.com/office/powerpoint/2010/main" val="203350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248841" y="41835"/>
            <a:ext cx="1595536" cy="646331"/>
          </a:xfrm>
          <a:prstGeom prst="rect">
            <a:avLst/>
          </a:prstGeom>
          <a:noFill/>
        </p:spPr>
        <p:txBody>
          <a:bodyPr wrap="square" rtlCol="0">
            <a:spAutoFit/>
          </a:bodyPr>
          <a:lstStyle/>
          <a:p>
            <a:pPr algn="ctr"/>
            <a:r>
              <a:rPr lang="en-US" altLang="zh-HK" dirty="0" smtClean="0"/>
              <a:t>Refer to Worksheet p.8</a:t>
            </a:r>
            <a:endParaRPr lang="zh-HK" altLang="en-US" dirty="0"/>
          </a:p>
        </p:txBody>
      </p:sp>
      <p:sp>
        <p:nvSpPr>
          <p:cNvPr id="3" name="文字方塊 2"/>
          <p:cNvSpPr txBox="1"/>
          <p:nvPr/>
        </p:nvSpPr>
        <p:spPr>
          <a:xfrm>
            <a:off x="2108712" y="51585"/>
            <a:ext cx="6992192" cy="707886"/>
          </a:xfrm>
          <a:prstGeom prst="rect">
            <a:avLst/>
          </a:prstGeom>
          <a:noFill/>
        </p:spPr>
        <p:txBody>
          <a:bodyPr wrap="square" rtlCol="0">
            <a:spAutoFit/>
          </a:bodyPr>
          <a:lstStyle/>
          <a:p>
            <a:r>
              <a:rPr lang="en-US" altLang="zh-HK" sz="2000" dirty="0" smtClean="0"/>
              <a:t>Re-read Part 3 of the story “Sara </a:t>
            </a:r>
            <a:r>
              <a:rPr lang="en-US" altLang="zh-HK" sz="2000" dirty="0"/>
              <a:t>and </a:t>
            </a:r>
            <a:r>
              <a:rPr lang="en-US" altLang="zh-HK" sz="2000" dirty="0" err="1"/>
              <a:t>Ario</a:t>
            </a:r>
            <a:r>
              <a:rPr lang="en-US" altLang="zh-HK" sz="2000" dirty="0"/>
              <a:t> met </a:t>
            </a:r>
            <a:r>
              <a:rPr lang="en-US" altLang="zh-HK" sz="2000" dirty="0" smtClean="0"/>
              <a:t>Salem” and </a:t>
            </a:r>
            <a:r>
              <a:rPr lang="en-US" altLang="zh-HK" sz="2000" b="1" dirty="0" smtClean="0">
                <a:solidFill>
                  <a:srgbClr val="FF0000"/>
                </a:solidFill>
              </a:rPr>
              <a:t>underline</a:t>
            </a:r>
            <a:r>
              <a:rPr lang="en-US" altLang="zh-HK" sz="2000" dirty="0" smtClean="0"/>
              <a:t> the </a:t>
            </a:r>
            <a:r>
              <a:rPr lang="en-US" altLang="zh-HK" sz="2000" u="sng" dirty="0" smtClean="0"/>
              <a:t>features of a story</a:t>
            </a:r>
            <a:r>
              <a:rPr lang="en-US" altLang="zh-HK" sz="2000" dirty="0" smtClean="0"/>
              <a:t>.</a:t>
            </a:r>
            <a:endParaRPr lang="zh-HK" altLang="en-US" sz="2000" dirty="0"/>
          </a:p>
        </p:txBody>
      </p:sp>
      <p:pic>
        <p:nvPicPr>
          <p:cNvPr id="4" name="圖片 3"/>
          <p:cNvPicPr>
            <a:picLocks noChangeAspect="1"/>
          </p:cNvPicPr>
          <p:nvPr/>
        </p:nvPicPr>
        <p:blipFill>
          <a:blip r:embed="rId2"/>
          <a:stretch>
            <a:fillRect/>
          </a:stretch>
        </p:blipFill>
        <p:spPr>
          <a:xfrm>
            <a:off x="2040296" y="755896"/>
            <a:ext cx="8397551" cy="6047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群組 9"/>
          <p:cNvGrpSpPr/>
          <p:nvPr/>
        </p:nvGrpSpPr>
        <p:grpSpPr>
          <a:xfrm>
            <a:off x="2192692" y="1296955"/>
            <a:ext cx="2547257" cy="200057"/>
            <a:chOff x="2192692" y="1296955"/>
            <a:chExt cx="2547257" cy="200057"/>
          </a:xfrm>
        </p:grpSpPr>
        <p:cxnSp>
          <p:nvCxnSpPr>
            <p:cNvPr id="5" name="直線接點 4"/>
            <p:cNvCxnSpPr/>
            <p:nvPr/>
          </p:nvCxnSpPr>
          <p:spPr>
            <a:xfrm>
              <a:off x="2192692" y="1296955"/>
              <a:ext cx="254725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2192692" y="1497012"/>
              <a:ext cx="12736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86305" y="1136177"/>
            <a:ext cx="1882452" cy="6011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solidFill>
                  <a:schemeClr val="tx1"/>
                </a:solidFill>
              </a:rPr>
              <a:t>Setting: Where did the story take place?</a:t>
            </a:r>
          </a:p>
        </p:txBody>
      </p:sp>
      <p:sp>
        <p:nvSpPr>
          <p:cNvPr id="8" name="矩形 7"/>
          <p:cNvSpPr/>
          <p:nvPr/>
        </p:nvSpPr>
        <p:spPr>
          <a:xfrm>
            <a:off x="86305" y="2177144"/>
            <a:ext cx="1882452" cy="482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solidFill>
                  <a:schemeClr val="tx1"/>
                </a:solidFill>
              </a:rPr>
              <a:t>Characters: Who did they meet?</a:t>
            </a:r>
          </a:p>
        </p:txBody>
      </p:sp>
      <p:grpSp>
        <p:nvGrpSpPr>
          <p:cNvPr id="11" name="群組 10"/>
          <p:cNvGrpSpPr/>
          <p:nvPr/>
        </p:nvGrpSpPr>
        <p:grpSpPr>
          <a:xfrm>
            <a:off x="2192692" y="2351314"/>
            <a:ext cx="2699657" cy="200058"/>
            <a:chOff x="2192692" y="2351314"/>
            <a:chExt cx="2699657" cy="200058"/>
          </a:xfrm>
        </p:grpSpPr>
        <p:cxnSp>
          <p:nvCxnSpPr>
            <p:cNvPr id="9" name="直線接點 8"/>
            <p:cNvCxnSpPr/>
            <p:nvPr/>
          </p:nvCxnSpPr>
          <p:spPr>
            <a:xfrm>
              <a:off x="2192692" y="2351314"/>
              <a:ext cx="2699657" cy="12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192692" y="2551371"/>
              <a:ext cx="419879"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86305" y="4148051"/>
            <a:ext cx="1882452" cy="509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solidFill>
                  <a:schemeClr val="tx1"/>
                </a:solidFill>
              </a:rPr>
              <a:t>Plot: What did they say?/What happened?</a:t>
            </a:r>
          </a:p>
        </p:txBody>
      </p:sp>
      <p:sp>
        <p:nvSpPr>
          <p:cNvPr id="21" name="矩形 20"/>
          <p:cNvSpPr/>
          <p:nvPr/>
        </p:nvSpPr>
        <p:spPr>
          <a:xfrm>
            <a:off x="86304" y="4943117"/>
            <a:ext cx="1883811" cy="6407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solidFill>
                  <a:schemeClr val="tx1"/>
                </a:solidFill>
              </a:rPr>
              <a:t>Problem: </a:t>
            </a:r>
          </a:p>
          <a:p>
            <a:r>
              <a:rPr lang="en-US" altLang="zh-HK" sz="1400" dirty="0" smtClean="0">
                <a:solidFill>
                  <a:schemeClr val="tx1"/>
                </a:solidFill>
              </a:rPr>
              <a:t>What problem did the character face?</a:t>
            </a:r>
          </a:p>
        </p:txBody>
      </p:sp>
      <p:grpSp>
        <p:nvGrpSpPr>
          <p:cNvPr id="13" name="群組 12"/>
          <p:cNvGrpSpPr/>
          <p:nvPr/>
        </p:nvGrpSpPr>
        <p:grpSpPr>
          <a:xfrm>
            <a:off x="2192691" y="4291067"/>
            <a:ext cx="2715205" cy="708034"/>
            <a:chOff x="2192691" y="4291067"/>
            <a:chExt cx="2715205" cy="708034"/>
          </a:xfrm>
        </p:grpSpPr>
        <p:cxnSp>
          <p:nvCxnSpPr>
            <p:cNvPr id="22" name="直線接點 21"/>
            <p:cNvCxnSpPr/>
            <p:nvPr/>
          </p:nvCxnSpPr>
          <p:spPr>
            <a:xfrm>
              <a:off x="2192691" y="4645493"/>
              <a:ext cx="2699657" cy="12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192691" y="4291067"/>
              <a:ext cx="2699657" cy="12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208239" y="4836218"/>
              <a:ext cx="2699657" cy="12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192691" y="4999101"/>
              <a:ext cx="12736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群組 13"/>
          <p:cNvGrpSpPr/>
          <p:nvPr/>
        </p:nvGrpSpPr>
        <p:grpSpPr>
          <a:xfrm>
            <a:off x="2192690" y="5147324"/>
            <a:ext cx="2699657" cy="234045"/>
            <a:chOff x="2192690" y="5147324"/>
            <a:chExt cx="2699657" cy="234045"/>
          </a:xfrm>
        </p:grpSpPr>
        <p:cxnSp>
          <p:nvCxnSpPr>
            <p:cNvPr id="26" name="直線接點 25"/>
            <p:cNvCxnSpPr/>
            <p:nvPr/>
          </p:nvCxnSpPr>
          <p:spPr>
            <a:xfrm>
              <a:off x="2208239" y="5372327"/>
              <a:ext cx="1785263" cy="904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192690" y="5147324"/>
              <a:ext cx="2699657" cy="1243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5" name="群組 34"/>
          <p:cNvGrpSpPr/>
          <p:nvPr/>
        </p:nvGrpSpPr>
        <p:grpSpPr>
          <a:xfrm>
            <a:off x="4934113" y="3348258"/>
            <a:ext cx="2364445" cy="1011258"/>
            <a:chOff x="4934113" y="3348258"/>
            <a:chExt cx="2364445" cy="1011258"/>
          </a:xfrm>
        </p:grpSpPr>
        <p:sp>
          <p:nvSpPr>
            <p:cNvPr id="33" name="向下箭號 32"/>
            <p:cNvSpPr/>
            <p:nvPr/>
          </p:nvSpPr>
          <p:spPr>
            <a:xfrm rot="4177272">
              <a:off x="5563877" y="2718494"/>
              <a:ext cx="1011258" cy="2270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34" name="文字方塊 33"/>
            <p:cNvSpPr txBox="1"/>
            <p:nvPr/>
          </p:nvSpPr>
          <p:spPr>
            <a:xfrm rot="20490691">
              <a:off x="5179586" y="3517962"/>
              <a:ext cx="2118972" cy="523220"/>
            </a:xfrm>
            <a:prstGeom prst="rect">
              <a:avLst/>
            </a:prstGeom>
            <a:noFill/>
          </p:spPr>
          <p:txBody>
            <a:bodyPr wrap="square" rtlCol="0">
              <a:spAutoFit/>
            </a:bodyPr>
            <a:lstStyle/>
            <a:p>
              <a:r>
                <a:rPr lang="en-US" altLang="zh-HK" sz="1400" dirty="0" smtClean="0"/>
                <a:t>3 ways to keep ourselves safe from the coronavirus</a:t>
              </a:r>
              <a:endParaRPr lang="zh-HK" altLang="en-US" sz="1400" dirty="0"/>
            </a:p>
          </p:txBody>
        </p:sp>
      </p:grpSp>
      <p:sp>
        <p:nvSpPr>
          <p:cNvPr id="36" name="圓角矩形 35"/>
          <p:cNvSpPr/>
          <p:nvPr/>
        </p:nvSpPr>
        <p:spPr>
          <a:xfrm>
            <a:off x="7506441" y="789345"/>
            <a:ext cx="2606076" cy="535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Grammar and Language used in a story</a:t>
            </a:r>
            <a:endParaRPr lang="zh-HK" altLang="en-US" dirty="0"/>
          </a:p>
        </p:txBody>
      </p:sp>
      <p:sp>
        <p:nvSpPr>
          <p:cNvPr id="27" name="矩形 26"/>
          <p:cNvSpPr/>
          <p:nvPr/>
        </p:nvSpPr>
        <p:spPr>
          <a:xfrm>
            <a:off x="7402549" y="1387932"/>
            <a:ext cx="2942658" cy="2440071"/>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r>
              <a:rPr lang="en-US" altLang="zh-HK" sz="1400" dirty="0" smtClean="0">
                <a:solidFill>
                  <a:schemeClr val="tx1"/>
                </a:solidFill>
              </a:rPr>
              <a:t>The </a:t>
            </a:r>
            <a:r>
              <a:rPr lang="en-US" altLang="zh-HK" sz="1400" b="1" dirty="0" smtClean="0">
                <a:solidFill>
                  <a:srgbClr val="FF0000"/>
                </a:solidFill>
              </a:rPr>
              <a:t>simple past tense </a:t>
            </a:r>
            <a:r>
              <a:rPr lang="en-US" altLang="zh-HK" sz="1400" dirty="0" smtClean="0">
                <a:solidFill>
                  <a:schemeClr val="tx1"/>
                </a:solidFill>
              </a:rPr>
              <a:t>to write about things that happened:</a:t>
            </a:r>
          </a:p>
          <a:p>
            <a:r>
              <a:rPr lang="en-US" altLang="zh-HK" sz="1400" dirty="0" smtClean="0">
                <a:solidFill>
                  <a:schemeClr val="tx1"/>
                </a:solidFill>
              </a:rPr>
              <a:t>e.g. The children </a:t>
            </a:r>
            <a:r>
              <a:rPr lang="en-US" altLang="zh-HK" sz="1400" b="1" dirty="0" smtClean="0">
                <a:solidFill>
                  <a:schemeClr val="tx1"/>
                </a:solidFill>
              </a:rPr>
              <a:t>cried</a:t>
            </a:r>
            <a:r>
              <a:rPr lang="en-US" altLang="zh-HK" sz="1400" dirty="0" smtClean="0">
                <a:solidFill>
                  <a:schemeClr val="tx1"/>
                </a:solidFill>
              </a:rPr>
              <a:t> out in joy and </a:t>
            </a:r>
            <a:r>
              <a:rPr lang="en-US" altLang="zh-HK" sz="1400" b="1" dirty="0" smtClean="0">
                <a:solidFill>
                  <a:schemeClr val="tx1"/>
                </a:solidFill>
              </a:rPr>
              <a:t>waved</a:t>
            </a:r>
            <a:r>
              <a:rPr lang="en-US" altLang="zh-HK" sz="1400" dirty="0" smtClean="0">
                <a:solidFill>
                  <a:schemeClr val="tx1"/>
                </a:solidFill>
              </a:rPr>
              <a:t> at Sara and </a:t>
            </a:r>
            <a:r>
              <a:rPr lang="en-US" altLang="zh-HK" sz="1400" dirty="0" err="1" smtClean="0">
                <a:solidFill>
                  <a:schemeClr val="tx1"/>
                </a:solidFill>
              </a:rPr>
              <a:t>Ario</a:t>
            </a:r>
            <a:r>
              <a:rPr lang="en-US" altLang="zh-HK" sz="1400" dirty="0" smtClean="0">
                <a:solidFill>
                  <a:schemeClr val="tx1"/>
                </a:solidFill>
              </a:rPr>
              <a:t>.</a:t>
            </a:r>
          </a:p>
          <a:p>
            <a:endParaRPr lang="en-US" altLang="zh-HK" sz="1400" dirty="0" smtClean="0">
              <a:solidFill>
                <a:schemeClr val="tx1"/>
              </a:solidFill>
            </a:endParaRPr>
          </a:p>
          <a:p>
            <a:r>
              <a:rPr lang="en-US" altLang="zh-HK" sz="1400" dirty="0" smtClean="0">
                <a:solidFill>
                  <a:schemeClr val="tx1"/>
                </a:solidFill>
              </a:rPr>
              <a:t>The </a:t>
            </a:r>
            <a:r>
              <a:rPr lang="en-US" altLang="zh-HK" sz="1400" b="1" dirty="0" smtClean="0">
                <a:solidFill>
                  <a:srgbClr val="FF0000"/>
                </a:solidFill>
              </a:rPr>
              <a:t>past continuous tense </a:t>
            </a:r>
            <a:r>
              <a:rPr lang="en-US" altLang="zh-HK" sz="1400" dirty="0">
                <a:solidFill>
                  <a:schemeClr val="tx1"/>
                </a:solidFill>
              </a:rPr>
              <a:t>to </a:t>
            </a:r>
            <a:r>
              <a:rPr lang="en-US" altLang="zh-HK" sz="1400" dirty="0" smtClean="0">
                <a:solidFill>
                  <a:schemeClr val="tx1"/>
                </a:solidFill>
              </a:rPr>
              <a:t>show </a:t>
            </a:r>
            <a:r>
              <a:rPr lang="en-US" altLang="zh-HK" sz="1400" dirty="0">
                <a:solidFill>
                  <a:schemeClr val="tx1"/>
                </a:solidFill>
              </a:rPr>
              <a:t>an ongoing past action </a:t>
            </a:r>
            <a:r>
              <a:rPr lang="en-US" altLang="zh-HK" sz="1400" dirty="0" smtClean="0">
                <a:solidFill>
                  <a:schemeClr val="tx1"/>
                </a:solidFill>
              </a:rPr>
              <a:t>which was </a:t>
            </a:r>
            <a:r>
              <a:rPr lang="en-US" altLang="zh-HK" sz="1400" dirty="0">
                <a:solidFill>
                  <a:schemeClr val="tx1"/>
                </a:solidFill>
              </a:rPr>
              <a:t>happening at a specific </a:t>
            </a:r>
            <a:r>
              <a:rPr lang="en-US" altLang="zh-HK" sz="1400" dirty="0" smtClean="0">
                <a:solidFill>
                  <a:schemeClr val="tx1"/>
                </a:solidFill>
              </a:rPr>
              <a:t>moment:</a:t>
            </a:r>
          </a:p>
          <a:p>
            <a:r>
              <a:rPr lang="en-US" altLang="zh-HK" sz="1400" dirty="0" smtClean="0">
                <a:solidFill>
                  <a:schemeClr val="tx1"/>
                </a:solidFill>
              </a:rPr>
              <a:t>e.g. As the sun rose, they landed in a lovely desert by pyramids, where a small group of children </a:t>
            </a:r>
            <a:r>
              <a:rPr lang="en-US" altLang="zh-HK" sz="1400" b="1" dirty="0" smtClean="0">
                <a:solidFill>
                  <a:schemeClr val="tx1"/>
                </a:solidFill>
              </a:rPr>
              <a:t>were playing</a:t>
            </a:r>
            <a:r>
              <a:rPr lang="en-US" altLang="zh-HK" sz="1400" dirty="0" smtClean="0">
                <a:solidFill>
                  <a:schemeClr val="tx1"/>
                </a:solidFill>
              </a:rPr>
              <a:t>.</a:t>
            </a:r>
          </a:p>
        </p:txBody>
      </p:sp>
      <p:sp>
        <p:nvSpPr>
          <p:cNvPr id="28" name="矩形 27"/>
          <p:cNvSpPr/>
          <p:nvPr/>
        </p:nvSpPr>
        <p:spPr>
          <a:xfrm>
            <a:off x="7397017" y="3952849"/>
            <a:ext cx="2942658" cy="1630970"/>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r>
              <a:rPr lang="en-US" altLang="zh-HK" sz="1400" dirty="0" smtClean="0">
                <a:solidFill>
                  <a:schemeClr val="tx1"/>
                </a:solidFill>
              </a:rPr>
              <a:t>Use </a:t>
            </a:r>
            <a:r>
              <a:rPr lang="en-US" altLang="zh-HK" sz="1400" b="1" dirty="0" smtClean="0">
                <a:solidFill>
                  <a:srgbClr val="FF0000"/>
                </a:solidFill>
              </a:rPr>
              <a:t>dialogues</a:t>
            </a:r>
            <a:r>
              <a:rPr lang="en-US" altLang="zh-HK" sz="1400" dirty="0" smtClean="0">
                <a:solidFill>
                  <a:srgbClr val="FF0000"/>
                </a:solidFill>
              </a:rPr>
              <a:t> </a:t>
            </a:r>
            <a:r>
              <a:rPr lang="en-US" altLang="zh-HK" sz="1400" dirty="0" smtClean="0">
                <a:solidFill>
                  <a:schemeClr val="tx1"/>
                </a:solidFill>
              </a:rPr>
              <a:t>in stories and make use of the present tenses wherever appropriate:</a:t>
            </a:r>
          </a:p>
          <a:p>
            <a:endParaRPr lang="en-US" altLang="zh-HK" sz="1400" dirty="0">
              <a:solidFill>
                <a:schemeClr val="tx1"/>
              </a:solidFill>
            </a:endParaRPr>
          </a:p>
          <a:p>
            <a:r>
              <a:rPr lang="en-US" altLang="zh-HK" sz="1400" dirty="0" smtClean="0">
                <a:solidFill>
                  <a:schemeClr val="tx1"/>
                </a:solidFill>
              </a:rPr>
              <a:t>e.g. “Welcome, I </a:t>
            </a:r>
            <a:r>
              <a:rPr lang="en-US" altLang="zh-HK" sz="1400" b="1" dirty="0" smtClean="0">
                <a:solidFill>
                  <a:schemeClr val="tx1"/>
                </a:solidFill>
              </a:rPr>
              <a:t>am</a:t>
            </a:r>
            <a:r>
              <a:rPr lang="en-US" altLang="zh-HK" sz="1400" dirty="0" smtClean="0">
                <a:solidFill>
                  <a:schemeClr val="tx1"/>
                </a:solidFill>
              </a:rPr>
              <a:t> Salem!” cried one of the boys</a:t>
            </a:r>
            <a:r>
              <a:rPr lang="en-US" altLang="zh-HK" sz="1400" dirty="0">
                <a:solidFill>
                  <a:schemeClr val="tx1"/>
                </a:solidFill>
              </a:rPr>
              <a:t>. </a:t>
            </a:r>
            <a:r>
              <a:rPr lang="en-US" altLang="zh-HK" sz="1400" b="1" dirty="0" smtClean="0">
                <a:solidFill>
                  <a:schemeClr val="tx1"/>
                </a:solidFill>
              </a:rPr>
              <a:t>“</a:t>
            </a:r>
            <a:r>
              <a:rPr lang="en-US" altLang="zh-HK" sz="1400" b="1" dirty="0">
                <a:solidFill>
                  <a:schemeClr val="tx1"/>
                </a:solidFill>
              </a:rPr>
              <a:t>What are you </a:t>
            </a:r>
            <a:r>
              <a:rPr lang="en-US" altLang="zh-HK" sz="1400" dirty="0">
                <a:solidFill>
                  <a:schemeClr val="tx1"/>
                </a:solidFill>
              </a:rPr>
              <a:t>doing here</a:t>
            </a:r>
            <a:r>
              <a:rPr lang="en-US" altLang="zh-HK" sz="1400" dirty="0" smtClean="0">
                <a:solidFill>
                  <a:schemeClr val="tx1"/>
                </a:solidFill>
              </a:rPr>
              <a:t>?”</a:t>
            </a:r>
          </a:p>
        </p:txBody>
      </p:sp>
      <p:sp>
        <p:nvSpPr>
          <p:cNvPr id="30" name="圓角矩形 29"/>
          <p:cNvSpPr/>
          <p:nvPr/>
        </p:nvSpPr>
        <p:spPr>
          <a:xfrm>
            <a:off x="86305" y="579323"/>
            <a:ext cx="1874470" cy="535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Features of a story</a:t>
            </a:r>
            <a:endParaRPr lang="zh-HK" altLang="en-US" dirty="0"/>
          </a:p>
        </p:txBody>
      </p:sp>
    </p:spTree>
    <p:extLst>
      <p:ext uri="{BB962C8B-B14F-4D97-AF65-F5344CB8AC3E}">
        <p14:creationId xmlns:p14="http://schemas.microsoft.com/office/powerpoint/2010/main" val="94174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Learning Objectives:</a:t>
            </a:r>
            <a:endParaRPr lang="zh-HK" altLang="en-US" dirty="0"/>
          </a:p>
        </p:txBody>
      </p:sp>
      <p:sp>
        <p:nvSpPr>
          <p:cNvPr id="3" name="文字方塊 2"/>
          <p:cNvSpPr txBox="1"/>
          <p:nvPr/>
        </p:nvSpPr>
        <p:spPr>
          <a:xfrm>
            <a:off x="3510227" y="1280404"/>
            <a:ext cx="8188036" cy="2677656"/>
          </a:xfrm>
          <a:prstGeom prst="rect">
            <a:avLst/>
          </a:prstGeom>
          <a:noFill/>
        </p:spPr>
        <p:txBody>
          <a:bodyPr wrap="square" rtlCol="0">
            <a:spAutoFit/>
          </a:bodyPr>
          <a:lstStyle/>
          <a:p>
            <a:endParaRPr lang="en-US" altLang="zh-HK" sz="2400" dirty="0" smtClean="0"/>
          </a:p>
          <a:p>
            <a:pPr marL="285750" indent="-285750">
              <a:buFont typeface="Arial" panose="020B0604020202020204" pitchFamily="34" charset="0"/>
              <a:buChar char="•"/>
            </a:pPr>
            <a:r>
              <a:rPr lang="en-US" altLang="zh-HK" sz="2400" dirty="0"/>
              <a:t>To </a:t>
            </a:r>
            <a:r>
              <a:rPr lang="en-US" altLang="zh-HK" sz="2400" dirty="0" smtClean="0"/>
              <a:t>develop</a:t>
            </a:r>
            <a:r>
              <a:rPr lang="en-US" altLang="zh-HK" sz="2400" dirty="0" smtClean="0"/>
              <a:t> students’ understanding of how to cope </a:t>
            </a:r>
            <a:r>
              <a:rPr lang="en-US" altLang="zh-HK" sz="2400" dirty="0"/>
              <a:t>with </a:t>
            </a:r>
            <a:r>
              <a:rPr lang="en-US" altLang="zh-HK" sz="2400" dirty="0" smtClean="0"/>
              <a:t>the COVID-19 pandemic</a:t>
            </a:r>
            <a:endParaRPr lang="en-US" altLang="zh-HK" sz="2400" dirty="0"/>
          </a:p>
          <a:p>
            <a:pPr marL="285750" indent="-285750">
              <a:buFont typeface="Arial" panose="020B0604020202020204" pitchFamily="34" charset="0"/>
              <a:buChar char="•"/>
            </a:pPr>
            <a:r>
              <a:rPr lang="en-US" altLang="zh-HK" sz="2400" dirty="0" smtClean="0"/>
              <a:t>To nurture students’ positive values and attitudes in the face of adversities and to show their love and care to their friends, families and community</a:t>
            </a:r>
          </a:p>
          <a:p>
            <a:pPr marL="285750" indent="-285750">
              <a:buFont typeface="Arial" panose="020B0604020202020204" pitchFamily="34" charset="0"/>
              <a:buChar char="•"/>
            </a:pPr>
            <a:r>
              <a:rPr lang="en-US" altLang="zh-HK" sz="2400" dirty="0" smtClean="0"/>
              <a:t>To </a:t>
            </a:r>
            <a:r>
              <a:rPr lang="en-US" altLang="zh-HK" sz="2400" dirty="0" smtClean="0"/>
              <a:t>develop</a:t>
            </a:r>
            <a:r>
              <a:rPr lang="en-US" altLang="zh-HK" sz="2400" dirty="0" smtClean="0"/>
              <a:t> </a:t>
            </a:r>
            <a:r>
              <a:rPr lang="en-US" altLang="zh-HK" sz="2400" dirty="0" smtClean="0"/>
              <a:t>students’ reading </a:t>
            </a:r>
            <a:r>
              <a:rPr lang="en-US" altLang="zh-HK" sz="2400" dirty="0" smtClean="0"/>
              <a:t>skills and story writing </a:t>
            </a:r>
            <a:r>
              <a:rPr lang="en-US" altLang="zh-HK" sz="2400" dirty="0" smtClean="0"/>
              <a:t>skills</a:t>
            </a:r>
            <a:endParaRPr lang="en-US" altLang="zh-HK" sz="2400" dirty="0" smtClean="0"/>
          </a:p>
        </p:txBody>
      </p:sp>
    </p:spTree>
    <p:extLst>
      <p:ext uri="{BB962C8B-B14F-4D97-AF65-F5344CB8AC3E}">
        <p14:creationId xmlns:p14="http://schemas.microsoft.com/office/powerpoint/2010/main" val="343090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133016" y="407631"/>
            <a:ext cx="8896350" cy="6229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矩形 2"/>
          <p:cNvSpPr/>
          <p:nvPr/>
        </p:nvSpPr>
        <p:spPr>
          <a:xfrm>
            <a:off x="132958" y="835631"/>
            <a:ext cx="1882452" cy="6407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solidFill>
                  <a:schemeClr val="tx1"/>
                </a:solidFill>
              </a:rPr>
              <a:t>Solution: How did they solve the problem?</a:t>
            </a:r>
          </a:p>
        </p:txBody>
      </p:sp>
      <p:grpSp>
        <p:nvGrpSpPr>
          <p:cNvPr id="6" name="群組 5"/>
          <p:cNvGrpSpPr/>
          <p:nvPr/>
        </p:nvGrpSpPr>
        <p:grpSpPr>
          <a:xfrm>
            <a:off x="2286000" y="1155982"/>
            <a:ext cx="1959429" cy="563961"/>
            <a:chOff x="2286000" y="1155982"/>
            <a:chExt cx="1959429" cy="563961"/>
          </a:xfrm>
        </p:grpSpPr>
        <p:cxnSp>
          <p:nvCxnSpPr>
            <p:cNvPr id="5" name="直線接點 4"/>
            <p:cNvCxnSpPr/>
            <p:nvPr/>
          </p:nvCxnSpPr>
          <p:spPr>
            <a:xfrm>
              <a:off x="3051107" y="1155982"/>
              <a:ext cx="1194322" cy="101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2286000" y="1334278"/>
              <a:ext cx="1838131"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flipV="1">
              <a:off x="2286000" y="1511559"/>
              <a:ext cx="1959429" cy="311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V="1">
              <a:off x="2286000" y="1716833"/>
              <a:ext cx="1558212" cy="311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群組 7"/>
          <p:cNvGrpSpPr/>
          <p:nvPr/>
        </p:nvGrpSpPr>
        <p:grpSpPr>
          <a:xfrm>
            <a:off x="2298437" y="2055650"/>
            <a:ext cx="2152265" cy="540984"/>
            <a:chOff x="2298437" y="2055650"/>
            <a:chExt cx="2152265" cy="540984"/>
          </a:xfrm>
        </p:grpSpPr>
        <p:cxnSp>
          <p:nvCxnSpPr>
            <p:cNvPr id="14" name="直線接點 13"/>
            <p:cNvCxnSpPr/>
            <p:nvPr/>
          </p:nvCxnSpPr>
          <p:spPr>
            <a:xfrm flipV="1">
              <a:off x="2363755" y="2055650"/>
              <a:ext cx="2086947"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2338871" y="2208050"/>
              <a:ext cx="2086947"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V="1">
              <a:off x="2310878" y="2394664"/>
              <a:ext cx="2086947"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2298437" y="2596632"/>
              <a:ext cx="603383"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群組 8"/>
          <p:cNvGrpSpPr/>
          <p:nvPr/>
        </p:nvGrpSpPr>
        <p:grpSpPr>
          <a:xfrm>
            <a:off x="132958" y="3009207"/>
            <a:ext cx="1882452" cy="3315905"/>
            <a:chOff x="132958" y="3009207"/>
            <a:chExt cx="1882452" cy="3315905"/>
          </a:xfrm>
        </p:grpSpPr>
        <p:sp>
          <p:nvSpPr>
            <p:cNvPr id="26" name="左右中括弧 25"/>
            <p:cNvSpPr/>
            <p:nvPr/>
          </p:nvSpPr>
          <p:spPr>
            <a:xfrm>
              <a:off x="132958" y="3009207"/>
              <a:ext cx="1882452" cy="320087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HK" altLang="en-US"/>
            </a:p>
          </p:txBody>
        </p:sp>
        <p:sp>
          <p:nvSpPr>
            <p:cNvPr id="27" name="文字方塊 26"/>
            <p:cNvSpPr txBox="1"/>
            <p:nvPr/>
          </p:nvSpPr>
          <p:spPr>
            <a:xfrm>
              <a:off x="144815" y="3124236"/>
              <a:ext cx="1870595" cy="3200876"/>
            </a:xfrm>
            <a:prstGeom prst="rect">
              <a:avLst/>
            </a:prstGeom>
            <a:noFill/>
          </p:spPr>
          <p:txBody>
            <a:bodyPr wrap="square" rtlCol="0">
              <a:spAutoFit/>
            </a:bodyPr>
            <a:lstStyle/>
            <a:p>
              <a:r>
                <a:rPr lang="en-US" altLang="zh-HK" sz="1600" dirty="0" smtClean="0"/>
                <a:t>Ways to </a:t>
              </a:r>
              <a:r>
                <a:rPr lang="en-US" altLang="zh-HK" sz="1600" dirty="0"/>
                <a:t>keep ourselves safe from the </a:t>
              </a:r>
              <a:r>
                <a:rPr lang="en-US" altLang="zh-HK" sz="1600" dirty="0" smtClean="0"/>
                <a:t>coronavirus:</a:t>
              </a:r>
            </a:p>
            <a:p>
              <a:pPr marL="342900" indent="-342900">
                <a:buFont typeface="+mj-lt"/>
                <a:buAutoNum type="arabicPeriod"/>
              </a:pPr>
              <a:r>
                <a:rPr lang="en-US" altLang="zh-HK" sz="1400" dirty="0" smtClean="0"/>
                <a:t>Wash our hands with soap and water</a:t>
              </a:r>
            </a:p>
            <a:p>
              <a:pPr marL="342900" indent="-342900">
                <a:buFont typeface="+mj-lt"/>
                <a:buAutoNum type="arabicPeriod"/>
              </a:pPr>
              <a:r>
                <a:rPr lang="en-US" altLang="zh-HK" sz="1400" dirty="0" smtClean="0"/>
                <a:t>Cough into our elbow</a:t>
              </a:r>
            </a:p>
            <a:p>
              <a:pPr marL="342900" indent="-342900">
                <a:buFont typeface="+mj-lt"/>
                <a:buAutoNum type="arabicPeriod"/>
              </a:pPr>
              <a:r>
                <a:rPr lang="en-US" altLang="zh-HK" sz="1400" dirty="0" smtClean="0"/>
                <a:t>Wave to people instead of shaking hands</a:t>
              </a:r>
            </a:p>
            <a:p>
              <a:pPr marL="342900" indent="-342900">
                <a:buFont typeface="+mj-lt"/>
                <a:buAutoNum type="arabicPeriod"/>
              </a:pPr>
              <a:r>
                <a:rPr lang="en-US" altLang="zh-HK" sz="1400" dirty="0" smtClean="0"/>
                <a:t>Take care of each other by staying home</a:t>
              </a:r>
            </a:p>
          </p:txBody>
        </p:sp>
      </p:grpSp>
      <p:sp>
        <p:nvSpPr>
          <p:cNvPr id="16" name="矩形 15"/>
          <p:cNvSpPr/>
          <p:nvPr/>
        </p:nvSpPr>
        <p:spPr>
          <a:xfrm>
            <a:off x="7901463" y="1716833"/>
            <a:ext cx="2942658" cy="942921"/>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r>
              <a:rPr lang="en-US" altLang="zh-HK" sz="1400" dirty="0" smtClean="0">
                <a:solidFill>
                  <a:schemeClr val="tx1"/>
                </a:solidFill>
              </a:rPr>
              <a:t>The </a:t>
            </a:r>
            <a:r>
              <a:rPr lang="en-US" altLang="zh-HK" sz="1400" b="1" dirty="0" smtClean="0">
                <a:solidFill>
                  <a:srgbClr val="FF0000"/>
                </a:solidFill>
              </a:rPr>
              <a:t>imperatives </a:t>
            </a:r>
            <a:r>
              <a:rPr lang="en-US" altLang="zh-HK" sz="1400" dirty="0" smtClean="0">
                <a:solidFill>
                  <a:schemeClr val="tx1"/>
                </a:solidFill>
              </a:rPr>
              <a:t>to give advice:</a:t>
            </a:r>
          </a:p>
          <a:p>
            <a:r>
              <a:rPr lang="en-US" altLang="zh-HK" sz="1400" dirty="0" smtClean="0">
                <a:solidFill>
                  <a:schemeClr val="tx1"/>
                </a:solidFill>
              </a:rPr>
              <a:t>e.g. “</a:t>
            </a:r>
            <a:r>
              <a:rPr lang="en-US" altLang="zh-HK" sz="1400" b="1" dirty="0" smtClean="0">
                <a:solidFill>
                  <a:schemeClr val="tx1"/>
                </a:solidFill>
              </a:rPr>
              <a:t>Go</a:t>
            </a:r>
            <a:r>
              <a:rPr lang="en-US" altLang="zh-HK" sz="1400" dirty="0" smtClean="0">
                <a:solidFill>
                  <a:schemeClr val="tx1"/>
                </a:solidFill>
              </a:rPr>
              <a:t>, </a:t>
            </a:r>
            <a:r>
              <a:rPr lang="en-US" altLang="zh-HK" sz="1400" b="1" dirty="0" smtClean="0">
                <a:solidFill>
                  <a:schemeClr val="tx1"/>
                </a:solidFill>
              </a:rPr>
              <a:t>tell</a:t>
            </a:r>
            <a:r>
              <a:rPr lang="en-US" altLang="zh-HK" sz="1400" dirty="0" smtClean="0">
                <a:solidFill>
                  <a:schemeClr val="tx1"/>
                </a:solidFill>
              </a:rPr>
              <a:t> your families, we are safer inside!”</a:t>
            </a:r>
          </a:p>
        </p:txBody>
      </p:sp>
      <p:sp>
        <p:nvSpPr>
          <p:cNvPr id="20" name="矩形 19"/>
          <p:cNvSpPr/>
          <p:nvPr/>
        </p:nvSpPr>
        <p:spPr>
          <a:xfrm>
            <a:off x="7901463" y="2874802"/>
            <a:ext cx="2942658" cy="1750463"/>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r>
              <a:rPr lang="en-US" altLang="zh-HK" sz="1400" dirty="0" smtClean="0">
                <a:solidFill>
                  <a:schemeClr val="tx1"/>
                </a:solidFill>
              </a:rPr>
              <a:t>Use </a:t>
            </a:r>
            <a:r>
              <a:rPr lang="en-US" altLang="zh-HK" sz="1400" b="1" dirty="0" smtClean="0">
                <a:solidFill>
                  <a:srgbClr val="FF0000"/>
                </a:solidFill>
              </a:rPr>
              <a:t>adjectives </a:t>
            </a:r>
            <a:r>
              <a:rPr lang="en-US" altLang="zh-HK" sz="1400" dirty="0" smtClean="0">
                <a:solidFill>
                  <a:schemeClr val="tx1"/>
                </a:solidFill>
              </a:rPr>
              <a:t>and </a:t>
            </a:r>
            <a:r>
              <a:rPr lang="en-US" altLang="zh-HK" sz="1400" b="1" dirty="0" smtClean="0">
                <a:solidFill>
                  <a:srgbClr val="FF0000"/>
                </a:solidFill>
              </a:rPr>
              <a:t>action verbs</a:t>
            </a:r>
            <a:r>
              <a:rPr lang="en-US" altLang="zh-HK" sz="1400" dirty="0" smtClean="0">
                <a:solidFill>
                  <a:schemeClr val="tx1"/>
                </a:solidFill>
              </a:rPr>
              <a:t> to describe feelings:</a:t>
            </a:r>
          </a:p>
          <a:p>
            <a:r>
              <a:rPr lang="en-US" altLang="zh-HK" sz="1400" dirty="0" smtClean="0">
                <a:solidFill>
                  <a:schemeClr val="tx1"/>
                </a:solidFill>
              </a:rPr>
              <a:t>e.g. The children </a:t>
            </a:r>
            <a:r>
              <a:rPr lang="en-US" altLang="zh-HK" sz="1400" b="1" dirty="0" smtClean="0">
                <a:solidFill>
                  <a:schemeClr val="tx1"/>
                </a:solidFill>
              </a:rPr>
              <a:t>cried out in joy </a:t>
            </a:r>
            <a:r>
              <a:rPr lang="en-US" altLang="zh-HK" sz="1400" dirty="0" smtClean="0">
                <a:solidFill>
                  <a:schemeClr val="tx1"/>
                </a:solidFill>
              </a:rPr>
              <a:t>and </a:t>
            </a:r>
            <a:r>
              <a:rPr lang="en-US" altLang="zh-HK" sz="1400" b="1" dirty="0" smtClean="0">
                <a:solidFill>
                  <a:schemeClr val="tx1"/>
                </a:solidFill>
              </a:rPr>
              <a:t>waved</a:t>
            </a:r>
            <a:r>
              <a:rPr lang="en-US" altLang="zh-HK" sz="1400" dirty="0" smtClean="0">
                <a:solidFill>
                  <a:schemeClr val="tx1"/>
                </a:solidFill>
              </a:rPr>
              <a:t> at Sara and her </a:t>
            </a:r>
            <a:r>
              <a:rPr lang="en-US" altLang="zh-HK" sz="1400" dirty="0" err="1" smtClean="0">
                <a:solidFill>
                  <a:schemeClr val="tx1"/>
                </a:solidFill>
              </a:rPr>
              <a:t>Ario</a:t>
            </a:r>
            <a:r>
              <a:rPr lang="en-US" altLang="zh-HK" sz="1400" dirty="0" smtClean="0">
                <a:solidFill>
                  <a:schemeClr val="tx1"/>
                </a:solidFill>
              </a:rPr>
              <a:t>.</a:t>
            </a:r>
          </a:p>
          <a:p>
            <a:endParaRPr lang="en-US" altLang="zh-HK" sz="1400" dirty="0" smtClean="0">
              <a:solidFill>
                <a:schemeClr val="tx1"/>
              </a:solidFill>
            </a:endParaRPr>
          </a:p>
          <a:p>
            <a:r>
              <a:rPr lang="en-US" altLang="zh-HK" sz="1400" dirty="0" smtClean="0">
                <a:solidFill>
                  <a:schemeClr val="tx1"/>
                </a:solidFill>
              </a:rPr>
              <a:t>e.g. People were </a:t>
            </a:r>
            <a:r>
              <a:rPr lang="en-US" altLang="zh-HK" sz="1400" b="1" dirty="0" smtClean="0">
                <a:solidFill>
                  <a:schemeClr val="tx1"/>
                </a:solidFill>
              </a:rPr>
              <a:t>amazed</a:t>
            </a:r>
            <a:r>
              <a:rPr lang="en-US" altLang="zh-HK" sz="1400" dirty="0" smtClean="0">
                <a:solidFill>
                  <a:schemeClr val="tx1"/>
                </a:solidFill>
              </a:rPr>
              <a:t> by what they saw. The </a:t>
            </a:r>
            <a:r>
              <a:rPr lang="en-US" altLang="zh-HK" sz="1400" b="1" dirty="0" smtClean="0">
                <a:solidFill>
                  <a:schemeClr val="tx1"/>
                </a:solidFill>
              </a:rPr>
              <a:t>waved</a:t>
            </a:r>
            <a:r>
              <a:rPr lang="en-US" altLang="zh-HK" sz="1400" dirty="0" smtClean="0">
                <a:solidFill>
                  <a:schemeClr val="tx1"/>
                </a:solidFill>
              </a:rPr>
              <a:t> and </a:t>
            </a:r>
            <a:r>
              <a:rPr lang="en-US" altLang="zh-HK" sz="1400" b="1" dirty="0" smtClean="0">
                <a:solidFill>
                  <a:schemeClr val="tx1"/>
                </a:solidFill>
              </a:rPr>
              <a:t>agreed</a:t>
            </a:r>
            <a:r>
              <a:rPr lang="en-US" altLang="zh-HK" sz="1400" dirty="0" smtClean="0">
                <a:solidFill>
                  <a:schemeClr val="tx1"/>
                </a:solidFill>
              </a:rPr>
              <a:t> to go into their houses.</a:t>
            </a:r>
          </a:p>
        </p:txBody>
      </p:sp>
    </p:spTree>
    <p:extLst>
      <p:ext uri="{BB962C8B-B14F-4D97-AF65-F5344CB8AC3E}">
        <p14:creationId xmlns:p14="http://schemas.microsoft.com/office/powerpoint/2010/main" val="403225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576" y="765111"/>
            <a:ext cx="3331028" cy="5337110"/>
          </a:xfrm>
        </p:spPr>
        <p:txBody>
          <a:bodyPr>
            <a:normAutofit fontScale="90000"/>
          </a:bodyPr>
          <a:lstStyle/>
          <a:p>
            <a:r>
              <a:rPr lang="en-US" altLang="zh-HK" b="1" dirty="0" smtClean="0"/>
              <a:t>Writing task:</a:t>
            </a:r>
            <a:r>
              <a:rPr lang="en-US" altLang="zh-HK" dirty="0" smtClean="0"/>
              <a:t/>
            </a:r>
            <a:br>
              <a:rPr lang="en-US" altLang="zh-HK" dirty="0" smtClean="0"/>
            </a:br>
            <a:r>
              <a:rPr lang="en-US" altLang="zh-HK" dirty="0" smtClean="0"/>
              <a:t/>
            </a:r>
            <a:br>
              <a:rPr lang="en-US" altLang="zh-HK" dirty="0" smtClean="0"/>
            </a:br>
            <a:r>
              <a:rPr lang="en-US" altLang="zh-HK" dirty="0" smtClean="0"/>
              <a:t>Sara </a:t>
            </a:r>
            <a:r>
              <a:rPr lang="en-US" altLang="zh-HK" dirty="0"/>
              <a:t>and </a:t>
            </a:r>
            <a:r>
              <a:rPr lang="en-US" altLang="zh-HK" dirty="0" err="1" smtClean="0"/>
              <a:t>Ario</a:t>
            </a:r>
            <a:r>
              <a:rPr lang="en-US" altLang="zh-HK" dirty="0" smtClean="0"/>
              <a:t> </a:t>
            </a:r>
            <a:r>
              <a:rPr lang="en-US" altLang="zh-HK" dirty="0"/>
              <a:t>visited Hong Kong one night. </a:t>
            </a:r>
            <a:r>
              <a:rPr lang="en-US" altLang="zh-HK" dirty="0" smtClean="0"/>
              <a:t>You met them and visited a place together. Write what you saw and did with them.</a:t>
            </a:r>
            <a:endParaRPr lang="zh-HK" altLang="en-US" dirty="0"/>
          </a:p>
        </p:txBody>
      </p:sp>
      <p:sp>
        <p:nvSpPr>
          <p:cNvPr id="16" name="文字方塊 15"/>
          <p:cNvSpPr txBox="1"/>
          <p:nvPr/>
        </p:nvSpPr>
        <p:spPr>
          <a:xfrm>
            <a:off x="3494632" y="413071"/>
            <a:ext cx="6992192" cy="1754326"/>
          </a:xfrm>
          <a:prstGeom prst="rect">
            <a:avLst/>
          </a:prstGeom>
          <a:noFill/>
        </p:spPr>
        <p:txBody>
          <a:bodyPr wrap="square" rtlCol="0">
            <a:spAutoFit/>
          </a:bodyPr>
          <a:lstStyle/>
          <a:p>
            <a:r>
              <a:rPr lang="en-US" altLang="zh-HK" sz="2400" dirty="0"/>
              <a:t>W</a:t>
            </a:r>
            <a:r>
              <a:rPr lang="en-US" altLang="zh-HK" sz="2400" dirty="0" smtClean="0"/>
              <a:t>rite about one of the following scenes and include the following:</a:t>
            </a:r>
          </a:p>
          <a:p>
            <a:pPr marL="342900" indent="-342900">
              <a:buFont typeface="Wingdings" panose="05000000000000000000" pitchFamily="2" charset="2"/>
              <a:buChar char="u"/>
            </a:pPr>
            <a:r>
              <a:rPr lang="en-US" altLang="zh-HK" sz="2000" dirty="0" smtClean="0"/>
              <a:t>problems people faced during the COVID-19 pandemic, and</a:t>
            </a:r>
          </a:p>
          <a:p>
            <a:pPr marL="342900" indent="-342900">
              <a:buFont typeface="Wingdings" panose="05000000000000000000" pitchFamily="2" charset="2"/>
              <a:buChar char="u"/>
            </a:pPr>
            <a:r>
              <a:rPr lang="en-US" altLang="zh-HK" sz="2000" dirty="0" smtClean="0"/>
              <a:t>share your advice / positive message with the people you met and help them fight COVID-19.</a:t>
            </a:r>
            <a:endParaRPr lang="zh-HK" altLang="en-US" sz="2000" dirty="0"/>
          </a:p>
        </p:txBody>
      </p:sp>
      <p:sp>
        <p:nvSpPr>
          <p:cNvPr id="19" name="矩形 18"/>
          <p:cNvSpPr/>
          <p:nvPr/>
        </p:nvSpPr>
        <p:spPr>
          <a:xfrm>
            <a:off x="4487345" y="2663301"/>
            <a:ext cx="2380589" cy="169827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solidFill>
                  <a:schemeClr val="tx1"/>
                </a:solidFill>
              </a:rPr>
              <a:t>at your school</a:t>
            </a:r>
            <a:endParaRPr lang="en-US" altLang="zh-HK" dirty="0">
              <a:solidFill>
                <a:schemeClr val="tx1"/>
              </a:solidFill>
            </a:endParaRPr>
          </a:p>
          <a:p>
            <a:pPr algn="ctr"/>
            <a:endParaRPr lang="en-US" altLang="zh-HK" dirty="0" smtClean="0">
              <a:solidFill>
                <a:schemeClr val="tx1"/>
              </a:solidFill>
            </a:endParaRPr>
          </a:p>
          <a:p>
            <a:pPr algn="ctr"/>
            <a:endParaRPr lang="en-US" altLang="zh-HK" dirty="0">
              <a:solidFill>
                <a:schemeClr val="tx1"/>
              </a:solidFill>
            </a:endParaRPr>
          </a:p>
          <a:p>
            <a:pPr algn="ctr"/>
            <a:endParaRPr lang="en-US" altLang="zh-HK" dirty="0" smtClean="0">
              <a:solidFill>
                <a:schemeClr val="tx1"/>
              </a:solidFill>
            </a:endParaRPr>
          </a:p>
          <a:p>
            <a:pPr algn="ctr"/>
            <a:endParaRPr lang="en-US" altLang="zh-HK" dirty="0">
              <a:solidFill>
                <a:schemeClr val="tx1"/>
              </a:solidFill>
            </a:endParaRPr>
          </a:p>
          <a:p>
            <a:pPr algn="ctr"/>
            <a:endParaRPr lang="zh-HK" altLang="en-US" dirty="0">
              <a:solidFill>
                <a:schemeClr val="tx1"/>
              </a:solidFill>
            </a:endParaRPr>
          </a:p>
        </p:txBody>
      </p:sp>
      <p:sp>
        <p:nvSpPr>
          <p:cNvPr id="22" name="矩形 21"/>
          <p:cNvSpPr/>
          <p:nvPr/>
        </p:nvSpPr>
        <p:spPr>
          <a:xfrm>
            <a:off x="7371605" y="2642390"/>
            <a:ext cx="2494844" cy="16982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HK" dirty="0" smtClean="0"/>
              <a:t>at a park</a:t>
            </a:r>
          </a:p>
          <a:p>
            <a:pPr algn="ctr"/>
            <a:endParaRPr lang="en-US" altLang="zh-HK" dirty="0" smtClean="0"/>
          </a:p>
          <a:p>
            <a:pPr algn="ctr"/>
            <a:endParaRPr lang="en-US" altLang="zh-HK" dirty="0"/>
          </a:p>
          <a:p>
            <a:pPr algn="ctr"/>
            <a:endParaRPr lang="en-US" altLang="zh-HK" dirty="0" smtClean="0"/>
          </a:p>
          <a:p>
            <a:pPr algn="ctr"/>
            <a:endParaRPr lang="en-US" altLang="zh-HK" dirty="0"/>
          </a:p>
          <a:p>
            <a:pPr algn="ctr"/>
            <a:endParaRPr lang="zh-HK" altLang="en-US" dirty="0"/>
          </a:p>
        </p:txBody>
      </p:sp>
      <p:sp>
        <p:nvSpPr>
          <p:cNvPr id="28" name="矩形 27"/>
          <p:cNvSpPr/>
          <p:nvPr/>
        </p:nvSpPr>
        <p:spPr>
          <a:xfrm>
            <a:off x="7371605" y="4651899"/>
            <a:ext cx="2469637" cy="1816962"/>
          </a:xfrm>
          <a:prstGeom prst="rect">
            <a:avLst/>
          </a:prstGeom>
          <a:solidFill>
            <a:schemeClr val="accent4">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HK" dirty="0" smtClean="0">
                <a:solidFill>
                  <a:schemeClr val="tx1"/>
                </a:solidFill>
              </a:rPr>
              <a:t>in a restaurant</a:t>
            </a:r>
          </a:p>
          <a:p>
            <a:pPr algn="ctr"/>
            <a:endParaRPr lang="en-US" altLang="zh-HK" dirty="0" smtClean="0">
              <a:solidFill>
                <a:schemeClr val="tx1"/>
              </a:solidFill>
            </a:endParaRPr>
          </a:p>
          <a:p>
            <a:pPr algn="ctr"/>
            <a:endParaRPr lang="en-US" altLang="zh-HK" dirty="0">
              <a:solidFill>
                <a:schemeClr val="tx1"/>
              </a:solidFill>
            </a:endParaRPr>
          </a:p>
          <a:p>
            <a:pPr algn="ctr"/>
            <a:endParaRPr lang="en-US" altLang="zh-HK" dirty="0" smtClean="0">
              <a:solidFill>
                <a:schemeClr val="tx1"/>
              </a:solidFill>
            </a:endParaRPr>
          </a:p>
          <a:p>
            <a:pPr algn="ctr"/>
            <a:endParaRPr lang="en-US" altLang="zh-HK" dirty="0">
              <a:solidFill>
                <a:schemeClr val="tx1"/>
              </a:solidFill>
            </a:endParaRPr>
          </a:p>
          <a:p>
            <a:pPr algn="ctr"/>
            <a:endParaRPr lang="zh-HK" altLang="en-US" dirty="0">
              <a:solidFill>
                <a:schemeClr val="tx1"/>
              </a:solidFill>
            </a:endParaRPr>
          </a:p>
        </p:txBody>
      </p:sp>
      <p:pic>
        <p:nvPicPr>
          <p:cNvPr id="30" name="圖片 29" descr="School PNG Pic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021" y="3491525"/>
            <a:ext cx="806563" cy="806563"/>
          </a:xfrm>
          <a:prstGeom prst="rect">
            <a:avLst/>
          </a:prstGeom>
        </p:spPr>
      </p:pic>
      <p:pic>
        <p:nvPicPr>
          <p:cNvPr id="31" name="圖片 30" descr="Playground Swing Park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379" y="3433666"/>
            <a:ext cx="896863" cy="896863"/>
          </a:xfrm>
          <a:prstGeom prst="rect">
            <a:avLst/>
          </a:prstGeom>
        </p:spPr>
      </p:pic>
      <p:grpSp>
        <p:nvGrpSpPr>
          <p:cNvPr id="4" name="群組 3"/>
          <p:cNvGrpSpPr/>
          <p:nvPr/>
        </p:nvGrpSpPr>
        <p:grpSpPr>
          <a:xfrm>
            <a:off x="4487345" y="4651899"/>
            <a:ext cx="2312950" cy="1816962"/>
            <a:chOff x="4462878" y="4579300"/>
            <a:chExt cx="2278072" cy="1816962"/>
          </a:xfrm>
        </p:grpSpPr>
        <p:sp>
          <p:nvSpPr>
            <p:cNvPr id="25" name="矩形 24"/>
            <p:cNvSpPr/>
            <p:nvPr/>
          </p:nvSpPr>
          <p:spPr>
            <a:xfrm>
              <a:off x="4462878" y="4579300"/>
              <a:ext cx="2278072" cy="1816962"/>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HK" dirty="0" smtClean="0"/>
                <a:t>in a hospital</a:t>
              </a:r>
              <a:endParaRPr lang="en-US" altLang="zh-HK" dirty="0"/>
            </a:p>
            <a:p>
              <a:pPr algn="ctr"/>
              <a:endParaRPr lang="en-US" altLang="zh-HK" dirty="0" smtClean="0"/>
            </a:p>
            <a:p>
              <a:pPr algn="ctr"/>
              <a:endParaRPr lang="en-US" altLang="zh-HK" dirty="0"/>
            </a:p>
            <a:p>
              <a:pPr algn="ctr"/>
              <a:endParaRPr lang="en-US" altLang="zh-HK" dirty="0" smtClean="0"/>
            </a:p>
            <a:p>
              <a:pPr algn="ctr"/>
              <a:endParaRPr lang="en-US" altLang="zh-HK" dirty="0"/>
            </a:p>
            <a:p>
              <a:pPr algn="ctr"/>
              <a:endParaRPr lang="zh-HK" altLang="en-US" dirty="0"/>
            </a:p>
          </p:txBody>
        </p:sp>
        <p:pic>
          <p:nvPicPr>
            <p:cNvPr id="32" name="圖片 31" descr="Clean and Green Hospitals [Infographic] – ecogreenlov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303" y="5543557"/>
              <a:ext cx="2103335" cy="852704"/>
            </a:xfrm>
            <a:prstGeom prst="rect">
              <a:avLst/>
            </a:prstGeom>
          </p:spPr>
        </p:pic>
      </p:grpSp>
      <p:sp>
        <p:nvSpPr>
          <p:cNvPr id="13" name="文字方塊 12"/>
          <p:cNvSpPr txBox="1"/>
          <p:nvPr/>
        </p:nvSpPr>
        <p:spPr>
          <a:xfrm>
            <a:off x="10331917" y="118780"/>
            <a:ext cx="1595536" cy="646331"/>
          </a:xfrm>
          <a:prstGeom prst="rect">
            <a:avLst/>
          </a:prstGeom>
          <a:noFill/>
        </p:spPr>
        <p:txBody>
          <a:bodyPr wrap="square" rtlCol="0">
            <a:spAutoFit/>
          </a:bodyPr>
          <a:lstStyle/>
          <a:p>
            <a:pPr algn="ctr"/>
            <a:r>
              <a:rPr lang="en-US" altLang="zh-HK" dirty="0" smtClean="0"/>
              <a:t>Refer to Worksheet p.9</a:t>
            </a:r>
            <a:endParaRPr lang="zh-HK" altLang="en-US" dirty="0"/>
          </a:p>
        </p:txBody>
      </p:sp>
      <p:sp>
        <p:nvSpPr>
          <p:cNvPr id="14" name="文字方塊 13"/>
          <p:cNvSpPr txBox="1"/>
          <p:nvPr/>
        </p:nvSpPr>
        <p:spPr>
          <a:xfrm>
            <a:off x="5651024" y="6512290"/>
            <a:ext cx="6615942" cy="369332"/>
          </a:xfrm>
          <a:prstGeom prst="rect">
            <a:avLst/>
          </a:prstGeom>
          <a:noFill/>
        </p:spPr>
        <p:txBody>
          <a:bodyPr wrap="square" rtlCol="0">
            <a:spAutoFit/>
          </a:bodyPr>
          <a:lstStyle/>
          <a:p>
            <a:r>
              <a:rPr lang="en-US" altLang="zh-HK" dirty="0" smtClean="0"/>
              <a:t>Acknowledgement: the clip arts are taken from Creative Commons.</a:t>
            </a:r>
            <a:endParaRPr lang="zh-HK" altLang="en-US" dirty="0"/>
          </a:p>
        </p:txBody>
      </p:sp>
      <p:pic>
        <p:nvPicPr>
          <p:cNvPr id="3" name="圖片 2" descr="File:Restaurant 1 clip art.pn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278" y="5548595"/>
            <a:ext cx="2275499" cy="920265"/>
          </a:xfrm>
          <a:prstGeom prst="rect">
            <a:avLst/>
          </a:prstGeom>
        </p:spPr>
      </p:pic>
    </p:spTree>
    <p:extLst>
      <p:ext uri="{BB962C8B-B14F-4D97-AF65-F5344CB8AC3E}">
        <p14:creationId xmlns:p14="http://schemas.microsoft.com/office/powerpoint/2010/main" val="2196510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CFE7FF80-B87F-4BDD-BB74-15FD0543A29B}"/>
              </a:ext>
            </a:extLst>
          </p:cNvPr>
          <p:cNvSpPr txBox="1">
            <a:spLocks/>
          </p:cNvSpPr>
          <p:nvPr/>
        </p:nvSpPr>
        <p:spPr>
          <a:xfrm>
            <a:off x="1433619" y="767643"/>
            <a:ext cx="9086420" cy="5109375"/>
          </a:xfrm>
          <a:prstGeom prst="rect">
            <a:avLst/>
          </a:prstGeom>
          <a:ln>
            <a:solidFill>
              <a:srgbClr val="FFC000"/>
            </a:solidFill>
          </a:ln>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altLang="zh-HK" sz="2800" b="1" dirty="0" smtClean="0">
                <a:solidFill>
                  <a:srgbClr val="002060"/>
                </a:solidFill>
              </a:rPr>
              <a:t>Acknowledgements</a:t>
            </a:r>
            <a:r>
              <a:rPr lang="en-US" altLang="zh-HK" sz="2800" dirty="0" smtClean="0">
                <a:solidFill>
                  <a:srgbClr val="002060"/>
                </a:solidFill>
              </a:rPr>
              <a:t> </a:t>
            </a:r>
            <a:endParaRPr lang="en-HK" altLang="zh-HK" sz="2800" dirty="0">
              <a:solidFill>
                <a:srgbClr val="002060"/>
              </a:solidFill>
            </a:endParaRPr>
          </a:p>
          <a:p>
            <a:pPr marL="457200" indent="-457200">
              <a:buFont typeface="+mj-lt"/>
              <a:buAutoNum type="arabicPeriod"/>
            </a:pPr>
            <a:r>
              <a:rPr lang="en-US" altLang="zh-HK" dirty="0" smtClean="0"/>
              <a:t>Information </a:t>
            </a:r>
            <a:r>
              <a:rPr lang="en-US" altLang="zh-HK" dirty="0"/>
              <a:t>and images/pictures in this set of slides are taken from the following book </a:t>
            </a:r>
            <a:r>
              <a:rPr lang="en-US" altLang="zh-HK" dirty="0" smtClean="0"/>
              <a:t>published </a:t>
            </a:r>
            <a:r>
              <a:rPr lang="en-US" altLang="zh-HK" dirty="0"/>
              <a:t>by the Inter-Agency Standing Committee (IASC):</a:t>
            </a:r>
            <a:endParaRPr lang="en-US" altLang="zh-HK" dirty="0" smtClean="0">
              <a:solidFill>
                <a:srgbClr val="FF0000"/>
              </a:solidFill>
            </a:endParaRPr>
          </a:p>
          <a:p>
            <a:pPr marL="0" indent="0">
              <a:buFont typeface="Wingdings 2" pitchFamily="18" charset="2"/>
              <a:buNone/>
            </a:pPr>
            <a:r>
              <a:rPr lang="en-US" altLang="zh-HK" dirty="0">
                <a:solidFill>
                  <a:schemeClr val="accent6">
                    <a:lumMod val="50000"/>
                  </a:schemeClr>
                </a:solidFill>
              </a:rPr>
              <a:t> </a:t>
            </a:r>
            <a:r>
              <a:rPr lang="en-US" altLang="zh-HK" dirty="0" smtClean="0">
                <a:solidFill>
                  <a:schemeClr val="accent6">
                    <a:lumMod val="50000"/>
                  </a:schemeClr>
                </a:solidFill>
              </a:rPr>
              <a:t>        My Hero is You - how kids can fight COVID-19!</a:t>
            </a:r>
          </a:p>
          <a:p>
            <a:pPr marL="0" indent="0">
              <a:buNone/>
            </a:pPr>
            <a:r>
              <a:rPr lang="en-US" altLang="zh-HK" dirty="0">
                <a:solidFill>
                  <a:schemeClr val="accent6">
                    <a:lumMod val="50000"/>
                  </a:schemeClr>
                </a:solidFill>
              </a:rPr>
              <a:t>          </a:t>
            </a:r>
            <a:r>
              <a:rPr lang="en-US" altLang="zh-HK" dirty="0">
                <a:solidFill>
                  <a:schemeClr val="accent6">
                    <a:lumMod val="50000"/>
                  </a:schemeClr>
                </a:solidFill>
                <a:hlinkClick r:id="rId2"/>
              </a:rPr>
              <a:t>https://</a:t>
            </a:r>
            <a:r>
              <a:rPr lang="en-US" altLang="zh-HK" dirty="0" smtClean="0">
                <a:solidFill>
                  <a:schemeClr val="accent6">
                    <a:lumMod val="50000"/>
                  </a:schemeClr>
                </a:solidFill>
                <a:hlinkClick r:id="rId2"/>
              </a:rPr>
              <a:t>interagencystandingcommittee.org/iasc-reference-group-mental- health-and-psychosocial-support-emergency-settings/my-hero-you</a:t>
            </a:r>
            <a:r>
              <a:rPr lang="en-US" altLang="zh-HK" dirty="0" smtClean="0">
                <a:solidFill>
                  <a:schemeClr val="accent6">
                    <a:lumMod val="50000"/>
                  </a:schemeClr>
                </a:solidFill>
              </a:rPr>
              <a:t> </a:t>
            </a:r>
          </a:p>
          <a:p>
            <a:pPr marL="0" indent="0">
              <a:buNone/>
            </a:pPr>
            <a:endParaRPr lang="en-US" altLang="zh-HK" dirty="0">
              <a:solidFill>
                <a:schemeClr val="accent6">
                  <a:lumMod val="50000"/>
                </a:schemeClr>
              </a:solidFill>
            </a:endParaRPr>
          </a:p>
          <a:p>
            <a:pPr marL="457200" indent="-457200">
              <a:buFont typeface="+mj-lt"/>
              <a:buAutoNum type="arabicPeriod" startAt="2"/>
            </a:pPr>
            <a:r>
              <a:rPr lang="en-US" altLang="zh-HK" dirty="0" smtClean="0">
                <a:solidFill>
                  <a:schemeClr val="accent6">
                    <a:lumMod val="50000"/>
                  </a:schemeClr>
                </a:solidFill>
              </a:rPr>
              <a:t>The </a:t>
            </a:r>
            <a:r>
              <a:rPr lang="en-US" altLang="zh-HK" dirty="0">
                <a:solidFill>
                  <a:schemeClr val="accent6">
                    <a:lumMod val="50000"/>
                  </a:schemeClr>
                </a:solidFill>
              </a:rPr>
              <a:t>video is presented by Dr. Linda Thomson to help students understand the book and can be accessed </a:t>
            </a:r>
            <a:r>
              <a:rPr lang="en-US" altLang="zh-HK" dirty="0" smtClean="0">
                <a:solidFill>
                  <a:schemeClr val="accent6">
                    <a:lumMod val="50000"/>
                  </a:schemeClr>
                </a:solidFill>
              </a:rPr>
              <a:t>via </a:t>
            </a:r>
            <a:r>
              <a:rPr lang="en-US" altLang="zh-HK" dirty="0">
                <a:solidFill>
                  <a:schemeClr val="accent6">
                    <a:lumMod val="50000"/>
                  </a:schemeClr>
                </a:solidFill>
              </a:rPr>
              <a:t>the following link:</a:t>
            </a:r>
          </a:p>
          <a:p>
            <a:pPr marL="0" indent="0">
              <a:buNone/>
            </a:pPr>
            <a:r>
              <a:rPr lang="en-US" altLang="zh-HK" dirty="0" smtClean="0">
                <a:solidFill>
                  <a:schemeClr val="accent6">
                    <a:lumMod val="50000"/>
                  </a:schemeClr>
                </a:solidFill>
              </a:rPr>
              <a:t>         </a:t>
            </a:r>
            <a:r>
              <a:rPr lang="en-US" altLang="zh-HK" dirty="0">
                <a:solidFill>
                  <a:schemeClr val="accent6">
                    <a:lumMod val="50000"/>
                  </a:schemeClr>
                </a:solidFill>
                <a:hlinkClick r:id="rId3"/>
              </a:rPr>
              <a:t>https://www.youtube.com/watch?v=V29jbjPlEUA</a:t>
            </a:r>
            <a:r>
              <a:rPr lang="en-US" altLang="zh-HK" dirty="0">
                <a:solidFill>
                  <a:schemeClr val="accent6">
                    <a:lumMod val="50000"/>
                  </a:schemeClr>
                </a:solidFill>
              </a:rPr>
              <a:t>  </a:t>
            </a:r>
          </a:p>
          <a:p>
            <a:pPr marL="0" indent="0">
              <a:buNone/>
            </a:pPr>
            <a:endParaRPr lang="en-US" altLang="zh-HK" dirty="0">
              <a:solidFill>
                <a:schemeClr val="accent6">
                  <a:lumMod val="50000"/>
                </a:schemeClr>
              </a:solidFill>
            </a:endParaRPr>
          </a:p>
          <a:p>
            <a:pPr marL="0" indent="0">
              <a:buFont typeface="Wingdings 2" pitchFamily="18" charset="2"/>
              <a:buNone/>
            </a:pPr>
            <a:endParaRPr lang="en-US" altLang="zh-HK" dirty="0" smtClean="0">
              <a:solidFill>
                <a:schemeClr val="accent6">
                  <a:lumMod val="50000"/>
                </a:schemeClr>
              </a:solidFill>
            </a:endParaRPr>
          </a:p>
        </p:txBody>
      </p:sp>
    </p:spTree>
    <p:extLst>
      <p:ext uri="{BB962C8B-B14F-4D97-AF65-F5344CB8AC3E}">
        <p14:creationId xmlns:p14="http://schemas.microsoft.com/office/powerpoint/2010/main" val="2690390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Pre-reading activities</a:t>
            </a:r>
            <a:endParaRPr lang="zh-HK" altLang="en-US" dirty="0"/>
          </a:p>
        </p:txBody>
      </p:sp>
      <p:graphicFrame>
        <p:nvGraphicFramePr>
          <p:cNvPr id="3" name="資料庫圖表 2"/>
          <p:cNvGraphicFramePr/>
          <p:nvPr>
            <p:extLst>
              <p:ext uri="{D42A27DB-BD31-4B8C-83A1-F6EECF244321}">
                <p14:modId xmlns:p14="http://schemas.microsoft.com/office/powerpoint/2010/main" val="1282250167"/>
              </p:ext>
            </p:extLst>
          </p:nvPr>
        </p:nvGraphicFramePr>
        <p:xfrm>
          <a:off x="3458094" y="914816"/>
          <a:ext cx="8279475" cy="5943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p:cNvSpPr txBox="1"/>
          <p:nvPr/>
        </p:nvSpPr>
        <p:spPr>
          <a:xfrm>
            <a:off x="3458094" y="365760"/>
            <a:ext cx="8146472" cy="400110"/>
          </a:xfrm>
          <a:prstGeom prst="rect">
            <a:avLst/>
          </a:prstGeom>
          <a:noFill/>
        </p:spPr>
        <p:txBody>
          <a:bodyPr wrap="square" rtlCol="0">
            <a:spAutoFit/>
          </a:bodyPr>
          <a:lstStyle/>
          <a:p>
            <a:r>
              <a:rPr lang="en-US" altLang="zh-HK" sz="2000" dirty="0" smtClean="0"/>
              <a:t>Work in pairs. Share with your partner about the following:</a:t>
            </a:r>
            <a:endParaRPr lang="zh-HK" altLang="en-US" sz="2000" dirty="0"/>
          </a:p>
        </p:txBody>
      </p:sp>
      <p:sp>
        <p:nvSpPr>
          <p:cNvPr id="5" name="文字方塊 4"/>
          <p:cNvSpPr txBox="1"/>
          <p:nvPr/>
        </p:nvSpPr>
        <p:spPr>
          <a:xfrm>
            <a:off x="10341030" y="104150"/>
            <a:ext cx="1396539" cy="923330"/>
          </a:xfrm>
          <a:prstGeom prst="rect">
            <a:avLst/>
          </a:prstGeom>
          <a:noFill/>
        </p:spPr>
        <p:txBody>
          <a:bodyPr wrap="square" rtlCol="0">
            <a:spAutoFit/>
          </a:bodyPr>
          <a:lstStyle/>
          <a:p>
            <a:pPr algn="ctr"/>
            <a:r>
              <a:rPr lang="en-US" altLang="zh-HK" dirty="0" smtClean="0"/>
              <a:t>Refer to Worksheet p.1</a:t>
            </a:r>
            <a:endParaRPr lang="zh-HK" altLang="en-US" dirty="0"/>
          </a:p>
        </p:txBody>
      </p:sp>
    </p:spTree>
    <p:extLst>
      <p:ext uri="{BB962C8B-B14F-4D97-AF65-F5344CB8AC3E}">
        <p14:creationId xmlns:p14="http://schemas.microsoft.com/office/powerpoint/2010/main" val="3669603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27660" y="0"/>
            <a:ext cx="7734300" cy="5715000"/>
          </a:xfrm>
          <a:prstGeom prst="rect">
            <a:avLst/>
          </a:prstGeom>
        </p:spPr>
      </p:pic>
      <p:pic>
        <p:nvPicPr>
          <p:cNvPr id="3" name="圖片 2"/>
          <p:cNvPicPr>
            <a:picLocks noChangeAspect="1"/>
          </p:cNvPicPr>
          <p:nvPr/>
        </p:nvPicPr>
        <p:blipFill>
          <a:blip r:embed="rId3"/>
          <a:stretch>
            <a:fillRect/>
          </a:stretch>
        </p:blipFill>
        <p:spPr>
          <a:xfrm>
            <a:off x="7489767" y="4410927"/>
            <a:ext cx="4592695" cy="2447073"/>
          </a:xfrm>
          <a:prstGeom prst="rect">
            <a:avLst/>
          </a:prstGeom>
        </p:spPr>
      </p:pic>
      <p:sp>
        <p:nvSpPr>
          <p:cNvPr id="5" name="矩形 4"/>
          <p:cNvSpPr/>
          <p:nvPr/>
        </p:nvSpPr>
        <p:spPr>
          <a:xfrm>
            <a:off x="7489767" y="4157389"/>
            <a:ext cx="4627417" cy="507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600" dirty="0" smtClean="0"/>
              <a:t>This book was a project developed by IASC.</a:t>
            </a:r>
            <a:endParaRPr lang="zh-HK" altLang="en-US" sz="1600" dirty="0"/>
          </a:p>
        </p:txBody>
      </p:sp>
      <p:sp>
        <p:nvSpPr>
          <p:cNvPr id="6" name="文字方塊 5"/>
          <p:cNvSpPr txBox="1"/>
          <p:nvPr/>
        </p:nvSpPr>
        <p:spPr>
          <a:xfrm>
            <a:off x="7489767" y="799289"/>
            <a:ext cx="4419254" cy="32008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HK" sz="2000" b="1" dirty="0" smtClean="0"/>
              <a:t>Background information:</a:t>
            </a:r>
          </a:p>
          <a:p>
            <a:r>
              <a:rPr lang="en-US" altLang="zh-HK" sz="2000" b="1" dirty="0" smtClean="0">
                <a:solidFill>
                  <a:srgbClr val="7030A0"/>
                </a:solidFill>
              </a:rPr>
              <a:t>(Play the YouTube video 00:00-00:53)</a:t>
            </a:r>
          </a:p>
          <a:p>
            <a:endParaRPr lang="en-US" altLang="zh-HK" dirty="0" smtClean="0"/>
          </a:p>
          <a:p>
            <a:r>
              <a:rPr lang="en-US" altLang="zh-HK" dirty="0" smtClean="0"/>
              <a:t>This is a story about a girl </a:t>
            </a:r>
            <a:r>
              <a:rPr lang="en-US" altLang="zh-HK" b="1" dirty="0" smtClean="0"/>
              <a:t>Sara’s</a:t>
            </a:r>
            <a:r>
              <a:rPr lang="en-US" altLang="zh-HK" dirty="0" smtClean="0"/>
              <a:t> adventure with </a:t>
            </a:r>
            <a:r>
              <a:rPr lang="en-US" altLang="zh-HK" b="1" dirty="0" err="1" smtClean="0"/>
              <a:t>Ario</a:t>
            </a:r>
            <a:r>
              <a:rPr lang="en-US" altLang="zh-HK" dirty="0" smtClean="0"/>
              <a:t>.</a:t>
            </a:r>
          </a:p>
          <a:p>
            <a:endParaRPr lang="en-US" altLang="zh-HK" dirty="0"/>
          </a:p>
          <a:p>
            <a:r>
              <a:rPr lang="en-US" altLang="zh-HK" dirty="0" err="1" smtClean="0"/>
              <a:t>Ario</a:t>
            </a:r>
            <a:r>
              <a:rPr lang="en-US" altLang="zh-HK" dirty="0" smtClean="0"/>
              <a:t> is a fantasy creature which can fly.</a:t>
            </a:r>
          </a:p>
          <a:p>
            <a:endParaRPr lang="en-US" altLang="zh-HK" dirty="0" smtClean="0"/>
          </a:p>
          <a:p>
            <a:r>
              <a:rPr lang="en-US" altLang="zh-HK" dirty="0" smtClean="0"/>
              <a:t>Sara and </a:t>
            </a:r>
            <a:r>
              <a:rPr lang="en-US" altLang="zh-HK" dirty="0" err="1" smtClean="0"/>
              <a:t>Ario</a:t>
            </a:r>
            <a:r>
              <a:rPr lang="en-US" altLang="zh-HK" dirty="0" smtClean="0"/>
              <a:t> met some new friends in their adventure. One of them is </a:t>
            </a:r>
            <a:r>
              <a:rPr lang="en-US" altLang="zh-HK" b="1" dirty="0" smtClean="0"/>
              <a:t>Salem</a:t>
            </a:r>
            <a:r>
              <a:rPr lang="en-US" altLang="zh-HK" dirty="0" smtClean="0"/>
              <a:t>, who is sitting on </a:t>
            </a:r>
            <a:r>
              <a:rPr lang="en-US" altLang="zh-HK" dirty="0" err="1" smtClean="0"/>
              <a:t>Ario’s</a:t>
            </a:r>
            <a:r>
              <a:rPr lang="en-US" altLang="zh-HK" dirty="0" smtClean="0"/>
              <a:t> wing.</a:t>
            </a:r>
          </a:p>
        </p:txBody>
      </p:sp>
      <p:sp>
        <p:nvSpPr>
          <p:cNvPr id="7" name="矩形 6"/>
          <p:cNvSpPr/>
          <p:nvPr/>
        </p:nvSpPr>
        <p:spPr>
          <a:xfrm>
            <a:off x="204187" y="5800344"/>
            <a:ext cx="4935983" cy="923330"/>
          </a:xfrm>
          <a:prstGeom prst="rect">
            <a:avLst/>
          </a:prstGeom>
          <a:ln>
            <a:solidFill>
              <a:schemeClr val="accent1"/>
            </a:solidFill>
          </a:ln>
        </p:spPr>
        <p:txBody>
          <a:bodyPr wrap="square">
            <a:spAutoFit/>
          </a:bodyPr>
          <a:lstStyle/>
          <a:p>
            <a:r>
              <a:rPr lang="en-US" altLang="zh-HK" dirty="0" smtClean="0"/>
              <a:t>Listen to your teacher’s reading of the story. You may also click the link to listen to the story:</a:t>
            </a:r>
          </a:p>
          <a:p>
            <a:r>
              <a:rPr lang="en-US" altLang="zh-HK" dirty="0">
                <a:hlinkClick r:id="rId4"/>
              </a:rPr>
              <a:t>https://www.youtube.com/watch?v=V29jbjPlEUA</a:t>
            </a:r>
            <a:r>
              <a:rPr lang="en-US" altLang="zh-HK" dirty="0"/>
              <a:t> </a:t>
            </a:r>
          </a:p>
        </p:txBody>
      </p:sp>
    </p:spTree>
    <p:extLst>
      <p:ext uri="{BB962C8B-B14F-4D97-AF65-F5344CB8AC3E}">
        <p14:creationId xmlns:p14="http://schemas.microsoft.com/office/powerpoint/2010/main" val="337000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While-reading activities:</a:t>
            </a:r>
            <a:br>
              <a:rPr lang="en-US" altLang="zh-HK" dirty="0" smtClean="0"/>
            </a:br>
            <a:r>
              <a:rPr lang="en-US" altLang="zh-HK" dirty="0" smtClean="0"/>
              <a:t/>
            </a:r>
            <a:br>
              <a:rPr lang="en-US" altLang="zh-HK" dirty="0" smtClean="0"/>
            </a:br>
            <a:r>
              <a:rPr lang="en-US" altLang="zh-HK" b="1" dirty="0" smtClean="0"/>
              <a:t>First reading</a:t>
            </a:r>
            <a:br>
              <a:rPr lang="en-US" altLang="zh-HK" b="1" dirty="0" smtClean="0"/>
            </a:br>
            <a:r>
              <a:rPr lang="en-US" altLang="zh-HK" b="1" dirty="0"/>
              <a:t/>
            </a:r>
            <a:br>
              <a:rPr lang="en-US" altLang="zh-HK" b="1" dirty="0"/>
            </a:br>
            <a:endParaRPr lang="zh-HK" altLang="en-US" b="1" dirty="0"/>
          </a:p>
        </p:txBody>
      </p:sp>
      <p:sp>
        <p:nvSpPr>
          <p:cNvPr id="3" name="文字方塊 2"/>
          <p:cNvSpPr txBox="1"/>
          <p:nvPr/>
        </p:nvSpPr>
        <p:spPr>
          <a:xfrm>
            <a:off x="3520397" y="349134"/>
            <a:ext cx="4419254" cy="2369880"/>
          </a:xfrm>
          <a:prstGeom prst="rect">
            <a:avLst/>
          </a:prstGeom>
          <a:noFill/>
        </p:spPr>
        <p:txBody>
          <a:bodyPr wrap="square" rtlCol="0">
            <a:spAutoFit/>
          </a:bodyPr>
          <a:lstStyle/>
          <a:p>
            <a:r>
              <a:rPr lang="en-US" altLang="zh-HK" sz="2000" b="1" dirty="0" smtClean="0"/>
              <a:t>1. Background of the story:</a:t>
            </a:r>
          </a:p>
          <a:p>
            <a:r>
              <a:rPr lang="en-US" altLang="zh-HK" sz="2000" b="1" dirty="0">
                <a:solidFill>
                  <a:srgbClr val="7030A0"/>
                </a:solidFill>
              </a:rPr>
              <a:t>(Play the </a:t>
            </a:r>
            <a:r>
              <a:rPr lang="en-US" altLang="zh-HK" sz="2000" b="1" dirty="0" smtClean="0">
                <a:solidFill>
                  <a:srgbClr val="7030A0"/>
                </a:solidFill>
              </a:rPr>
              <a:t>YouTube </a:t>
            </a:r>
            <a:r>
              <a:rPr lang="en-US" altLang="zh-HK" sz="2000" b="1" dirty="0">
                <a:solidFill>
                  <a:srgbClr val="7030A0"/>
                </a:solidFill>
              </a:rPr>
              <a:t>video </a:t>
            </a:r>
            <a:r>
              <a:rPr lang="en-US" altLang="zh-HK" sz="2000" b="1" dirty="0" smtClean="0">
                <a:solidFill>
                  <a:srgbClr val="7030A0"/>
                </a:solidFill>
              </a:rPr>
              <a:t>00:54-02:13)</a:t>
            </a:r>
            <a:endParaRPr lang="en-US" altLang="zh-HK" sz="2000" b="1" dirty="0">
              <a:solidFill>
                <a:srgbClr val="7030A0"/>
              </a:solidFill>
            </a:endParaRPr>
          </a:p>
          <a:p>
            <a:endParaRPr lang="en-US" altLang="zh-HK" dirty="0" smtClean="0"/>
          </a:p>
          <a:p>
            <a:pPr marL="342900" indent="-342900">
              <a:buFont typeface="+mj-lt"/>
              <a:buAutoNum type="arabicParenR"/>
            </a:pPr>
            <a:r>
              <a:rPr lang="en-US" altLang="zh-HK" dirty="0" smtClean="0"/>
              <a:t>Sara’s</a:t>
            </a:r>
            <a:r>
              <a:rPr lang="en-US" altLang="zh-HK" dirty="0"/>
              <a:t>__________ is a scientist, but she cannot find a _________ for the coronavirus. </a:t>
            </a:r>
          </a:p>
          <a:p>
            <a:pPr marL="342900" indent="-342900">
              <a:buFont typeface="+mj-lt"/>
              <a:buAutoNum type="arabicParenR"/>
            </a:pPr>
            <a:r>
              <a:rPr lang="en-US" altLang="zh-HK" dirty="0" smtClean="0"/>
              <a:t>Sara </a:t>
            </a:r>
            <a:r>
              <a:rPr lang="en-US" altLang="zh-HK" dirty="0"/>
              <a:t>was upset because the virus was affecting her life.</a:t>
            </a:r>
          </a:p>
        </p:txBody>
      </p:sp>
      <p:pic>
        <p:nvPicPr>
          <p:cNvPr id="4" name="圖片 3"/>
          <p:cNvPicPr>
            <a:picLocks noChangeAspect="1"/>
          </p:cNvPicPr>
          <p:nvPr/>
        </p:nvPicPr>
        <p:blipFill>
          <a:blip r:embed="rId2"/>
          <a:stretch>
            <a:fillRect/>
          </a:stretch>
        </p:blipFill>
        <p:spPr>
          <a:xfrm>
            <a:off x="7910599" y="349134"/>
            <a:ext cx="4389466" cy="6297930"/>
          </a:xfrm>
          <a:prstGeom prst="rect">
            <a:avLst/>
          </a:prstGeom>
        </p:spPr>
      </p:pic>
      <p:sp>
        <p:nvSpPr>
          <p:cNvPr id="5" name="文字方塊 4"/>
          <p:cNvSpPr txBox="1"/>
          <p:nvPr/>
        </p:nvSpPr>
        <p:spPr>
          <a:xfrm>
            <a:off x="3467133" y="5072896"/>
            <a:ext cx="4419254" cy="1785104"/>
          </a:xfrm>
          <a:prstGeom prst="rect">
            <a:avLst/>
          </a:prstGeom>
          <a:solidFill>
            <a:schemeClr val="accent5">
              <a:lumMod val="40000"/>
              <a:lumOff val="60000"/>
            </a:schemeClr>
          </a:solidFill>
        </p:spPr>
        <p:txBody>
          <a:bodyPr wrap="square" rtlCol="0">
            <a:spAutoFit/>
          </a:bodyPr>
          <a:lstStyle/>
          <a:p>
            <a:r>
              <a:rPr lang="en-US" altLang="zh-HK" sz="2000" b="1" dirty="0" smtClean="0"/>
              <a:t>Let’s read on to find out the following:</a:t>
            </a:r>
          </a:p>
          <a:p>
            <a:endParaRPr lang="en-US" altLang="zh-HK" b="1" dirty="0" smtClean="0"/>
          </a:p>
          <a:p>
            <a:pPr marL="342900" indent="-342900">
              <a:buFont typeface="+mj-lt"/>
              <a:buAutoNum type="alphaLcParenR"/>
            </a:pPr>
            <a:r>
              <a:rPr lang="en-US" altLang="zh-HK" dirty="0" smtClean="0"/>
              <a:t>Who are in the story?</a:t>
            </a:r>
          </a:p>
          <a:p>
            <a:pPr marL="342900" indent="-342900">
              <a:buFont typeface="+mj-lt"/>
              <a:buAutoNum type="alphaLcParenR"/>
            </a:pPr>
            <a:r>
              <a:rPr lang="en-US" altLang="zh-HK" dirty="0" smtClean="0"/>
              <a:t>What </a:t>
            </a:r>
            <a:r>
              <a:rPr lang="en-US" altLang="zh-HK" b="1" dirty="0"/>
              <a:t>problems</a:t>
            </a:r>
            <a:r>
              <a:rPr lang="en-US" altLang="zh-HK" dirty="0"/>
              <a:t> did they face because of COVID-19 and how did they </a:t>
            </a:r>
            <a:r>
              <a:rPr lang="en-US" altLang="zh-HK" b="1" dirty="0"/>
              <a:t>cope with the problems</a:t>
            </a:r>
            <a:r>
              <a:rPr lang="en-US" altLang="zh-HK" dirty="0"/>
              <a:t>?</a:t>
            </a:r>
            <a:endParaRPr lang="zh-HK" altLang="en-US" dirty="0"/>
          </a:p>
        </p:txBody>
      </p:sp>
      <p:sp>
        <p:nvSpPr>
          <p:cNvPr id="6" name="文字方塊 5"/>
          <p:cNvSpPr txBox="1"/>
          <p:nvPr/>
        </p:nvSpPr>
        <p:spPr>
          <a:xfrm>
            <a:off x="9202190" y="6104833"/>
            <a:ext cx="1995054" cy="369332"/>
          </a:xfrm>
          <a:prstGeom prst="rect">
            <a:avLst/>
          </a:prstGeom>
          <a:solidFill>
            <a:schemeClr val="accent5">
              <a:lumMod val="40000"/>
              <a:lumOff val="60000"/>
            </a:schemeClr>
          </a:solidFill>
        </p:spPr>
        <p:txBody>
          <a:bodyPr wrap="square" rtlCol="0">
            <a:spAutoFit/>
          </a:bodyPr>
          <a:lstStyle/>
          <a:p>
            <a:r>
              <a:rPr lang="en-US" altLang="zh-HK" dirty="0" smtClean="0"/>
              <a:t>Sara and her mum</a:t>
            </a:r>
            <a:endParaRPr lang="zh-HK" altLang="en-US" dirty="0"/>
          </a:p>
        </p:txBody>
      </p:sp>
      <p:sp>
        <p:nvSpPr>
          <p:cNvPr id="7" name="文字方塊 6"/>
          <p:cNvSpPr txBox="1"/>
          <p:nvPr/>
        </p:nvSpPr>
        <p:spPr>
          <a:xfrm>
            <a:off x="2013776" y="4436453"/>
            <a:ext cx="1396539" cy="923330"/>
          </a:xfrm>
          <a:prstGeom prst="rect">
            <a:avLst/>
          </a:prstGeom>
          <a:noFill/>
        </p:spPr>
        <p:txBody>
          <a:bodyPr wrap="square" rtlCol="0">
            <a:spAutoFit/>
          </a:bodyPr>
          <a:lstStyle/>
          <a:p>
            <a:pPr algn="ctr"/>
            <a:r>
              <a:rPr lang="en-US" altLang="zh-HK" dirty="0" smtClean="0"/>
              <a:t>Refer to Worksheet p.2</a:t>
            </a:r>
            <a:endParaRPr lang="zh-HK" altLang="en-US" dirty="0"/>
          </a:p>
        </p:txBody>
      </p:sp>
      <p:sp>
        <p:nvSpPr>
          <p:cNvPr id="8" name="矩形 7"/>
          <p:cNvSpPr/>
          <p:nvPr/>
        </p:nvSpPr>
        <p:spPr>
          <a:xfrm>
            <a:off x="3473588" y="2852446"/>
            <a:ext cx="4437011" cy="1754326"/>
          </a:xfrm>
          <a:prstGeom prst="rect">
            <a:avLst/>
          </a:prstGeom>
        </p:spPr>
        <p:txBody>
          <a:bodyPr wrap="square">
            <a:spAutoFit/>
          </a:bodyPr>
          <a:lstStyle/>
          <a:p>
            <a:pPr marL="285750" indent="-285750">
              <a:buFont typeface="Wingdings" panose="05000000000000000000" pitchFamily="2" charset="2"/>
              <a:buChar char="Ø"/>
            </a:pPr>
            <a:r>
              <a:rPr lang="en-US" altLang="zh-HK" dirty="0" smtClean="0"/>
              <a:t>She </a:t>
            </a:r>
            <a:r>
              <a:rPr lang="en-US" altLang="zh-HK" dirty="0"/>
              <a:t>asked Sara to take good care of herself and stay safe, so that she could focus on her work.</a:t>
            </a:r>
          </a:p>
          <a:p>
            <a:pPr marL="285750" indent="-285750">
              <a:buFont typeface="Wingdings" panose="05000000000000000000" pitchFamily="2" charset="2"/>
              <a:buChar char="Ø"/>
            </a:pPr>
            <a:r>
              <a:rPr lang="en-US" altLang="zh-HK" dirty="0" smtClean="0"/>
              <a:t>Sara </a:t>
            </a:r>
            <a:r>
              <a:rPr lang="en-US" altLang="zh-HK" dirty="0"/>
              <a:t>decided to tell all the children in the world how to _________ themselves so that they could protect everyone else.</a:t>
            </a:r>
          </a:p>
        </p:txBody>
      </p:sp>
      <p:sp>
        <p:nvSpPr>
          <p:cNvPr id="9" name="矩形 8"/>
          <p:cNvSpPr/>
          <p:nvPr/>
        </p:nvSpPr>
        <p:spPr>
          <a:xfrm>
            <a:off x="4669654" y="1229103"/>
            <a:ext cx="793005" cy="369332"/>
          </a:xfrm>
          <a:prstGeom prst="rect">
            <a:avLst/>
          </a:prstGeom>
        </p:spPr>
        <p:txBody>
          <a:bodyPr wrap="square">
            <a:spAutoFit/>
          </a:bodyPr>
          <a:lstStyle/>
          <a:p>
            <a:r>
              <a:rPr lang="en-US" altLang="zh-HK" b="1" dirty="0">
                <a:solidFill>
                  <a:srgbClr val="FF0000"/>
                </a:solidFill>
              </a:rPr>
              <a:t>mum</a:t>
            </a:r>
            <a:endParaRPr lang="zh-HK" altLang="en-US" b="1" dirty="0">
              <a:solidFill>
                <a:srgbClr val="FF0000"/>
              </a:solidFill>
            </a:endParaRPr>
          </a:p>
        </p:txBody>
      </p:sp>
      <p:sp>
        <p:nvSpPr>
          <p:cNvPr id="10" name="矩形 9"/>
          <p:cNvSpPr/>
          <p:nvPr/>
        </p:nvSpPr>
        <p:spPr>
          <a:xfrm>
            <a:off x="5428654" y="1480485"/>
            <a:ext cx="596830" cy="369332"/>
          </a:xfrm>
          <a:prstGeom prst="rect">
            <a:avLst/>
          </a:prstGeom>
        </p:spPr>
        <p:txBody>
          <a:bodyPr wrap="none">
            <a:spAutoFit/>
          </a:bodyPr>
          <a:lstStyle/>
          <a:p>
            <a:r>
              <a:rPr lang="en-US" altLang="zh-HK" b="1"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cure</a:t>
            </a:r>
            <a:endParaRPr lang="zh-HK" altLang="en-US" b="1" dirty="0">
              <a:solidFill>
                <a:srgbClr val="FF0000"/>
              </a:solidFill>
            </a:endParaRPr>
          </a:p>
        </p:txBody>
      </p:sp>
      <p:sp>
        <p:nvSpPr>
          <p:cNvPr id="11" name="矩形 10"/>
          <p:cNvSpPr/>
          <p:nvPr/>
        </p:nvSpPr>
        <p:spPr>
          <a:xfrm>
            <a:off x="5156143" y="3927915"/>
            <a:ext cx="879536" cy="369332"/>
          </a:xfrm>
          <a:prstGeom prst="rect">
            <a:avLst/>
          </a:prstGeom>
        </p:spPr>
        <p:txBody>
          <a:bodyPr wrap="none">
            <a:spAutoFit/>
          </a:bodyPr>
          <a:lstStyle/>
          <a:p>
            <a:r>
              <a:rPr lang="en-US" altLang="zh-HK" b="1"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protect</a:t>
            </a:r>
            <a:endParaRPr lang="zh-HK" altLang="en-US" b="1" dirty="0"/>
          </a:p>
        </p:txBody>
      </p:sp>
    </p:spTree>
    <p:extLst>
      <p:ext uri="{BB962C8B-B14F-4D97-AF65-F5344CB8AC3E}">
        <p14:creationId xmlns:p14="http://schemas.microsoft.com/office/powerpoint/2010/main" val="82244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36697" y="737966"/>
            <a:ext cx="6294268" cy="4491045"/>
          </a:xfrm>
          <a:prstGeom prst="rect">
            <a:avLst/>
          </a:prstGeom>
        </p:spPr>
      </p:pic>
      <p:grpSp>
        <p:nvGrpSpPr>
          <p:cNvPr id="5" name="群組 4"/>
          <p:cNvGrpSpPr/>
          <p:nvPr/>
        </p:nvGrpSpPr>
        <p:grpSpPr>
          <a:xfrm>
            <a:off x="6451189" y="48296"/>
            <a:ext cx="5540716" cy="3610587"/>
            <a:chOff x="6451189" y="176490"/>
            <a:chExt cx="5540716" cy="3610587"/>
          </a:xfrm>
        </p:grpSpPr>
        <p:pic>
          <p:nvPicPr>
            <p:cNvPr id="3" name="圖片 2"/>
            <p:cNvPicPr>
              <a:picLocks noChangeAspect="1"/>
            </p:cNvPicPr>
            <p:nvPr/>
          </p:nvPicPr>
          <p:blipFill>
            <a:blip r:embed="rId3"/>
            <a:stretch>
              <a:fillRect/>
            </a:stretch>
          </p:blipFill>
          <p:spPr>
            <a:xfrm>
              <a:off x="9060217" y="176490"/>
              <a:ext cx="2931688" cy="3117126"/>
            </a:xfrm>
            <a:prstGeom prst="rect">
              <a:avLst/>
            </a:prstGeom>
          </p:spPr>
        </p:pic>
        <p:pic>
          <p:nvPicPr>
            <p:cNvPr id="4" name="圖片 3"/>
            <p:cNvPicPr>
              <a:picLocks noChangeAspect="1"/>
            </p:cNvPicPr>
            <p:nvPr/>
          </p:nvPicPr>
          <p:blipFill>
            <a:blip r:embed="rId4"/>
            <a:stretch>
              <a:fillRect/>
            </a:stretch>
          </p:blipFill>
          <p:spPr>
            <a:xfrm>
              <a:off x="6451189" y="176490"/>
              <a:ext cx="2609028" cy="3610587"/>
            </a:xfrm>
            <a:prstGeom prst="rect">
              <a:avLst/>
            </a:prstGeom>
          </p:spPr>
        </p:pic>
      </p:grpSp>
      <p:pic>
        <p:nvPicPr>
          <p:cNvPr id="7" name="圖片 6"/>
          <p:cNvPicPr>
            <a:picLocks noChangeAspect="1"/>
          </p:cNvPicPr>
          <p:nvPr/>
        </p:nvPicPr>
        <p:blipFill>
          <a:blip r:embed="rId5"/>
          <a:stretch>
            <a:fillRect/>
          </a:stretch>
        </p:blipFill>
        <p:spPr>
          <a:xfrm>
            <a:off x="7126943" y="3491944"/>
            <a:ext cx="4864962" cy="3366056"/>
          </a:xfrm>
          <a:prstGeom prst="rect">
            <a:avLst/>
          </a:prstGeom>
        </p:spPr>
      </p:pic>
      <p:sp>
        <p:nvSpPr>
          <p:cNvPr id="8" name="矩形 7"/>
          <p:cNvSpPr/>
          <p:nvPr/>
        </p:nvSpPr>
        <p:spPr>
          <a:xfrm>
            <a:off x="252108" y="154828"/>
            <a:ext cx="3716017" cy="646331"/>
          </a:xfrm>
          <a:prstGeom prst="rect">
            <a:avLst/>
          </a:prstGeom>
        </p:spPr>
        <p:txBody>
          <a:bodyPr wrap="none">
            <a:spAutoFit/>
          </a:bodyPr>
          <a:lstStyle/>
          <a:p>
            <a:r>
              <a:rPr lang="en-US" altLang="zh-HK" b="1" dirty="0" smtClean="0">
                <a:solidFill>
                  <a:srgbClr val="7030A0"/>
                </a:solidFill>
              </a:rPr>
              <a:t>2. Sara met </a:t>
            </a:r>
            <a:r>
              <a:rPr lang="en-US" altLang="zh-HK" b="1" dirty="0" err="1" smtClean="0">
                <a:solidFill>
                  <a:srgbClr val="7030A0"/>
                </a:solidFill>
              </a:rPr>
              <a:t>Ario</a:t>
            </a:r>
            <a:r>
              <a:rPr lang="en-US" altLang="zh-HK" b="1" dirty="0" smtClean="0">
                <a:solidFill>
                  <a:srgbClr val="7030A0"/>
                </a:solidFill>
              </a:rPr>
              <a:t>.</a:t>
            </a:r>
          </a:p>
          <a:p>
            <a:r>
              <a:rPr lang="en-US" altLang="zh-HK" b="1" dirty="0" smtClean="0">
                <a:solidFill>
                  <a:srgbClr val="7030A0"/>
                </a:solidFill>
              </a:rPr>
              <a:t>(Play </a:t>
            </a:r>
            <a:r>
              <a:rPr lang="en-US" altLang="zh-HK" b="1" dirty="0">
                <a:solidFill>
                  <a:srgbClr val="7030A0"/>
                </a:solidFill>
              </a:rPr>
              <a:t>the YouTube video </a:t>
            </a:r>
            <a:r>
              <a:rPr lang="en-US" altLang="zh-HK" b="1" dirty="0" smtClean="0">
                <a:solidFill>
                  <a:srgbClr val="7030A0"/>
                </a:solidFill>
              </a:rPr>
              <a:t>02:14-4:56)</a:t>
            </a:r>
            <a:endParaRPr lang="en-US" altLang="zh-HK" b="1" dirty="0">
              <a:solidFill>
                <a:srgbClr val="7030A0"/>
              </a:solidFill>
            </a:endParaRPr>
          </a:p>
        </p:txBody>
      </p:sp>
      <p:grpSp>
        <p:nvGrpSpPr>
          <p:cNvPr id="11" name="群組 10"/>
          <p:cNvGrpSpPr/>
          <p:nvPr/>
        </p:nvGrpSpPr>
        <p:grpSpPr>
          <a:xfrm>
            <a:off x="267864" y="5229011"/>
            <a:ext cx="6256757" cy="1556734"/>
            <a:chOff x="275209" y="5272350"/>
            <a:chExt cx="6256757" cy="1556734"/>
          </a:xfrm>
        </p:grpSpPr>
        <p:sp>
          <p:nvSpPr>
            <p:cNvPr id="10" name="圓角矩形 9"/>
            <p:cNvSpPr/>
            <p:nvPr/>
          </p:nvSpPr>
          <p:spPr>
            <a:xfrm>
              <a:off x="275209" y="5272350"/>
              <a:ext cx="6256757" cy="15567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altLang="zh-HK" b="1" dirty="0">
                <a:solidFill>
                  <a:srgbClr val="7030A0"/>
                </a:solidFill>
              </a:endParaRPr>
            </a:p>
          </p:txBody>
        </p:sp>
        <p:sp>
          <p:nvSpPr>
            <p:cNvPr id="9" name="文字方塊 8"/>
            <p:cNvSpPr txBox="1"/>
            <p:nvPr/>
          </p:nvSpPr>
          <p:spPr>
            <a:xfrm>
              <a:off x="433945" y="5351756"/>
              <a:ext cx="6017244" cy="1477328"/>
            </a:xfrm>
            <a:prstGeom prst="rect">
              <a:avLst/>
            </a:prstGeom>
            <a:noFill/>
          </p:spPr>
          <p:txBody>
            <a:bodyPr wrap="square" rtlCol="0">
              <a:spAutoFit/>
            </a:bodyPr>
            <a:lstStyle/>
            <a:p>
              <a:r>
                <a:rPr lang="en-US" altLang="zh-HK" dirty="0"/>
                <a:t>Sara met </a:t>
              </a:r>
              <a:r>
                <a:rPr lang="en-US" altLang="zh-HK" b="1" dirty="0" err="1" smtClean="0">
                  <a:solidFill>
                    <a:srgbClr val="FF0000"/>
                  </a:solidFill>
                </a:rPr>
                <a:t>Ario</a:t>
              </a:r>
              <a:r>
                <a:rPr lang="en-US" altLang="zh-HK" dirty="0" smtClean="0"/>
                <a:t>.</a:t>
              </a:r>
              <a:r>
                <a:rPr lang="zh-HK" altLang="en-US" dirty="0" smtClean="0"/>
                <a:t> </a:t>
              </a:r>
              <a:r>
                <a:rPr lang="en-US" altLang="zh-HK" dirty="0" err="1" smtClean="0"/>
                <a:t>Ario</a:t>
              </a:r>
              <a:r>
                <a:rPr lang="en-US" altLang="zh-HK" dirty="0" smtClean="0"/>
                <a:t> is a creature that comes from Sara’s heart and has always been with Sara. He can fly and has a big voice. </a:t>
              </a:r>
              <a:r>
                <a:rPr lang="en-US" altLang="zh-HK" b="1" dirty="0" smtClean="0"/>
                <a:t>He brought Sara to different places in the world and told children in the world how to protect themselves. </a:t>
              </a:r>
              <a:r>
                <a:rPr lang="en-US" altLang="zh-HK" dirty="0"/>
                <a:t>Sara jumped on </a:t>
              </a:r>
              <a:r>
                <a:rPr lang="en-US" altLang="zh-HK" dirty="0" err="1"/>
                <a:t>Ario’s</a:t>
              </a:r>
              <a:r>
                <a:rPr lang="en-US" altLang="zh-HK" dirty="0"/>
                <a:t> back and they travelled together</a:t>
              </a:r>
              <a:r>
                <a:rPr lang="en-US" altLang="zh-HK" dirty="0" smtClean="0"/>
                <a:t>.</a:t>
              </a:r>
              <a:endParaRPr lang="zh-HK" altLang="en-US" dirty="0"/>
            </a:p>
          </p:txBody>
        </p:sp>
      </p:grpSp>
    </p:spTree>
    <p:extLst>
      <p:ext uri="{BB962C8B-B14F-4D97-AF65-F5344CB8AC3E}">
        <p14:creationId xmlns:p14="http://schemas.microsoft.com/office/powerpoint/2010/main" val="192944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33675" y="801159"/>
            <a:ext cx="6462435" cy="4593433"/>
          </a:xfrm>
          <a:prstGeom prst="rect">
            <a:avLst/>
          </a:prstGeom>
        </p:spPr>
      </p:pic>
      <p:pic>
        <p:nvPicPr>
          <p:cNvPr id="5" name="圖片 4"/>
          <p:cNvPicPr>
            <a:picLocks noChangeAspect="1"/>
          </p:cNvPicPr>
          <p:nvPr/>
        </p:nvPicPr>
        <p:blipFill>
          <a:blip r:embed="rId4"/>
          <a:stretch>
            <a:fillRect/>
          </a:stretch>
        </p:blipFill>
        <p:spPr>
          <a:xfrm>
            <a:off x="6596110" y="2871179"/>
            <a:ext cx="5544074" cy="3969606"/>
          </a:xfrm>
          <a:prstGeom prst="rect">
            <a:avLst/>
          </a:prstGeom>
        </p:spPr>
      </p:pic>
      <p:sp>
        <p:nvSpPr>
          <p:cNvPr id="6" name="矩形 5"/>
          <p:cNvSpPr/>
          <p:nvPr/>
        </p:nvSpPr>
        <p:spPr>
          <a:xfrm>
            <a:off x="252108" y="154828"/>
            <a:ext cx="3636316" cy="646331"/>
          </a:xfrm>
          <a:prstGeom prst="rect">
            <a:avLst/>
          </a:prstGeom>
        </p:spPr>
        <p:txBody>
          <a:bodyPr wrap="none">
            <a:spAutoFit/>
          </a:bodyPr>
          <a:lstStyle/>
          <a:p>
            <a:r>
              <a:rPr lang="en-US" altLang="zh-HK" b="1" dirty="0" smtClean="0">
                <a:solidFill>
                  <a:srgbClr val="7030A0"/>
                </a:solidFill>
              </a:rPr>
              <a:t>3. Sara and </a:t>
            </a:r>
            <a:r>
              <a:rPr lang="en-US" altLang="zh-HK" b="1" dirty="0" err="1" smtClean="0">
                <a:solidFill>
                  <a:srgbClr val="7030A0"/>
                </a:solidFill>
              </a:rPr>
              <a:t>Ario</a:t>
            </a:r>
            <a:r>
              <a:rPr lang="en-US" altLang="zh-HK" b="1" dirty="0" smtClean="0">
                <a:solidFill>
                  <a:srgbClr val="7030A0"/>
                </a:solidFill>
              </a:rPr>
              <a:t> met Salem.</a:t>
            </a:r>
          </a:p>
          <a:p>
            <a:r>
              <a:rPr lang="en-US" altLang="zh-HK" b="1" dirty="0" smtClean="0">
                <a:solidFill>
                  <a:srgbClr val="7030A0"/>
                </a:solidFill>
              </a:rPr>
              <a:t>(Play </a:t>
            </a:r>
            <a:r>
              <a:rPr lang="en-US" altLang="zh-HK" b="1" dirty="0">
                <a:solidFill>
                  <a:srgbClr val="7030A0"/>
                </a:solidFill>
              </a:rPr>
              <a:t>the YouTube video </a:t>
            </a:r>
            <a:r>
              <a:rPr lang="en-US" altLang="zh-HK" b="1" dirty="0" smtClean="0">
                <a:solidFill>
                  <a:srgbClr val="7030A0"/>
                </a:solidFill>
              </a:rPr>
              <a:t>4:57.-7:13)</a:t>
            </a:r>
            <a:endParaRPr lang="en-US" altLang="zh-HK" b="1" dirty="0">
              <a:solidFill>
                <a:srgbClr val="7030A0"/>
              </a:solidFill>
            </a:endParaRPr>
          </a:p>
        </p:txBody>
      </p:sp>
      <p:sp>
        <p:nvSpPr>
          <p:cNvPr id="8" name="文字方塊 7"/>
          <p:cNvSpPr txBox="1"/>
          <p:nvPr/>
        </p:nvSpPr>
        <p:spPr>
          <a:xfrm>
            <a:off x="3421181" y="5394592"/>
            <a:ext cx="2844069" cy="523220"/>
          </a:xfrm>
          <a:prstGeom prst="rect">
            <a:avLst/>
          </a:prstGeom>
          <a:solidFill>
            <a:schemeClr val="bg1">
              <a:lumMod val="95000"/>
            </a:schemeClr>
          </a:solidFill>
        </p:spPr>
        <p:txBody>
          <a:bodyPr wrap="square" rtlCol="0">
            <a:spAutoFit/>
          </a:bodyPr>
          <a:lstStyle/>
          <a:p>
            <a:r>
              <a:rPr lang="en-US" altLang="zh-HK" sz="1400" b="1" dirty="0" smtClean="0">
                <a:solidFill>
                  <a:srgbClr val="FF0000"/>
                </a:solidFill>
              </a:rPr>
              <a:t>Salem</a:t>
            </a:r>
            <a:r>
              <a:rPr lang="en-US" altLang="zh-HK" sz="1400" dirty="0" smtClean="0"/>
              <a:t> is a boy who lives in a city near a desert.</a:t>
            </a:r>
            <a:endParaRPr lang="zh-HK" altLang="en-US" sz="1400" dirty="0"/>
          </a:p>
        </p:txBody>
      </p:sp>
      <p:cxnSp>
        <p:nvCxnSpPr>
          <p:cNvPr id="9" name="直線單箭頭接點 8"/>
          <p:cNvCxnSpPr/>
          <p:nvPr/>
        </p:nvCxnSpPr>
        <p:spPr>
          <a:xfrm>
            <a:off x="4281056" y="3171104"/>
            <a:ext cx="224444" cy="52881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文字方塊 9"/>
          <p:cNvSpPr txBox="1"/>
          <p:nvPr/>
        </p:nvSpPr>
        <p:spPr>
          <a:xfrm>
            <a:off x="8833282" y="4901400"/>
            <a:ext cx="3231775" cy="523220"/>
          </a:xfrm>
          <a:prstGeom prst="rect">
            <a:avLst/>
          </a:prstGeom>
          <a:solidFill>
            <a:schemeClr val="bg1">
              <a:lumMod val="95000"/>
            </a:schemeClr>
          </a:solidFill>
        </p:spPr>
        <p:txBody>
          <a:bodyPr wrap="square" rtlCol="0">
            <a:spAutoFit/>
          </a:bodyPr>
          <a:lstStyle/>
          <a:p>
            <a:r>
              <a:rPr lang="en-US" altLang="zh-HK" sz="1400" dirty="0" err="1"/>
              <a:t>Ario</a:t>
            </a:r>
            <a:r>
              <a:rPr lang="en-US" altLang="zh-HK" sz="1400" dirty="0"/>
              <a:t> flew into the sky </a:t>
            </a:r>
            <a:r>
              <a:rPr lang="en-US" altLang="zh-HK" sz="1400" dirty="0" smtClean="0"/>
              <a:t>with Salem </a:t>
            </a:r>
            <a:r>
              <a:rPr lang="en-US" altLang="zh-HK" sz="1400" dirty="0"/>
              <a:t>and Sara on both </a:t>
            </a:r>
            <a:r>
              <a:rPr lang="en-US" altLang="zh-HK" sz="1400" dirty="0" smtClean="0"/>
              <a:t>of his </a:t>
            </a:r>
            <a:r>
              <a:rPr lang="en-US" altLang="zh-HK" sz="1400" dirty="0"/>
              <a:t>wings</a:t>
            </a:r>
            <a:r>
              <a:rPr lang="en-US" altLang="zh-HK" sz="1400" dirty="0" smtClean="0"/>
              <a:t>. </a:t>
            </a:r>
            <a:endParaRPr lang="zh-HK" altLang="en-US" sz="1400" dirty="0"/>
          </a:p>
        </p:txBody>
      </p:sp>
      <p:grpSp>
        <p:nvGrpSpPr>
          <p:cNvPr id="14" name="群組 13"/>
          <p:cNvGrpSpPr/>
          <p:nvPr/>
        </p:nvGrpSpPr>
        <p:grpSpPr>
          <a:xfrm>
            <a:off x="4835340" y="22555"/>
            <a:ext cx="3343856" cy="2933708"/>
            <a:chOff x="4835340" y="22555"/>
            <a:chExt cx="3343856" cy="2933708"/>
          </a:xfrm>
        </p:grpSpPr>
        <p:sp>
          <p:nvSpPr>
            <p:cNvPr id="11" name="圓角矩形 10"/>
            <p:cNvSpPr/>
            <p:nvPr/>
          </p:nvSpPr>
          <p:spPr>
            <a:xfrm>
              <a:off x="4835340" y="179658"/>
              <a:ext cx="3343856" cy="27766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AutoNum type="arabicPeriod"/>
              </a:pPr>
              <a:r>
                <a:rPr lang="en-US" altLang="zh-HK" b="1" dirty="0" smtClean="0">
                  <a:solidFill>
                    <a:srgbClr val="7030A0"/>
                  </a:solidFill>
                </a:rPr>
                <a:t>COVID-19 </a:t>
              </a:r>
              <a:r>
                <a:rPr lang="en-US" altLang="zh-HK" b="1" dirty="0">
                  <a:solidFill>
                    <a:srgbClr val="7030A0"/>
                  </a:solidFill>
                </a:rPr>
                <a:t>was affecting his life</a:t>
              </a:r>
              <a:r>
                <a:rPr lang="en-US" altLang="zh-HK" b="1" dirty="0" smtClean="0">
                  <a:solidFill>
                    <a:srgbClr val="7030A0"/>
                  </a:solidFill>
                </a:rPr>
                <a:t>.</a:t>
              </a:r>
            </a:p>
            <a:p>
              <a:pPr marL="342900" indent="-342900">
                <a:buAutoNum type="arabicPeriod"/>
              </a:pPr>
              <a:endParaRPr lang="en-US" altLang="zh-HK" b="1" dirty="0">
                <a:solidFill>
                  <a:srgbClr val="7030A0"/>
                </a:solidFill>
              </a:endParaRPr>
            </a:p>
            <a:p>
              <a:pPr marL="342900" indent="-342900">
                <a:buAutoNum type="arabicPeriod"/>
              </a:pPr>
              <a:endParaRPr lang="en-US" altLang="zh-HK" b="1" dirty="0" smtClean="0">
                <a:solidFill>
                  <a:srgbClr val="7030A0"/>
                </a:solidFill>
              </a:endParaRPr>
            </a:p>
            <a:p>
              <a:pPr marL="342900" indent="-342900">
                <a:buAutoNum type="arabicPeriod"/>
              </a:pPr>
              <a:endParaRPr lang="en-US" altLang="zh-HK" b="1" dirty="0" smtClean="0">
                <a:solidFill>
                  <a:srgbClr val="7030A0"/>
                </a:solidFill>
              </a:endParaRPr>
            </a:p>
            <a:p>
              <a:pPr marL="342900" indent="-342900">
                <a:buAutoNum type="arabicPeriod"/>
              </a:pPr>
              <a:r>
                <a:rPr lang="en-US" altLang="zh-HK" b="1" dirty="0" smtClean="0">
                  <a:solidFill>
                    <a:srgbClr val="7030A0"/>
                  </a:solidFill>
                </a:rPr>
                <a:t>The </a:t>
              </a:r>
              <a:r>
                <a:rPr lang="en-US" altLang="zh-HK" b="1" dirty="0">
                  <a:solidFill>
                    <a:srgbClr val="7030A0"/>
                  </a:solidFill>
                </a:rPr>
                <a:t>city he lived in was __________ but not everyone stayed at home</a:t>
              </a:r>
              <a:r>
                <a:rPr lang="en-US" altLang="zh-HK" b="1" dirty="0" smtClean="0">
                  <a:solidFill>
                    <a:srgbClr val="7030A0"/>
                  </a:solidFill>
                </a:rPr>
                <a:t>.</a:t>
              </a:r>
              <a:endParaRPr lang="en-US" altLang="zh-HK" b="1" dirty="0">
                <a:solidFill>
                  <a:srgbClr val="7030A0"/>
                </a:solidFill>
              </a:endParaRPr>
            </a:p>
          </p:txBody>
        </p:sp>
        <p:sp>
          <p:nvSpPr>
            <p:cNvPr id="12" name="文字方塊 11"/>
            <p:cNvSpPr txBox="1"/>
            <p:nvPr/>
          </p:nvSpPr>
          <p:spPr>
            <a:xfrm>
              <a:off x="5585248" y="22555"/>
              <a:ext cx="1890944"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Problems</a:t>
              </a:r>
              <a:endParaRPr lang="zh-HK" altLang="en-US" dirty="0"/>
            </a:p>
          </p:txBody>
        </p:sp>
      </p:grpSp>
      <p:grpSp>
        <p:nvGrpSpPr>
          <p:cNvPr id="15" name="群組 14"/>
          <p:cNvGrpSpPr/>
          <p:nvPr/>
        </p:nvGrpSpPr>
        <p:grpSpPr>
          <a:xfrm>
            <a:off x="8292934" y="22555"/>
            <a:ext cx="3610825" cy="3070435"/>
            <a:chOff x="8292934" y="22555"/>
            <a:chExt cx="3610825" cy="3070435"/>
          </a:xfrm>
        </p:grpSpPr>
        <p:sp>
          <p:nvSpPr>
            <p:cNvPr id="4" name="圓角矩形 3"/>
            <p:cNvSpPr/>
            <p:nvPr/>
          </p:nvSpPr>
          <p:spPr>
            <a:xfrm>
              <a:off x="8292934" y="362575"/>
              <a:ext cx="3610825" cy="2730415"/>
            </a:xfrm>
            <a:prstGeom prst="round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Wingdings" panose="05000000000000000000" pitchFamily="2" charset="2"/>
                <a:buChar char="Ø"/>
              </a:pPr>
              <a:r>
                <a:rPr lang="en-US" altLang="zh-HK" sz="1600" dirty="0" smtClean="0"/>
                <a:t>In </a:t>
              </a:r>
              <a:r>
                <a:rPr lang="en-US" altLang="zh-HK" sz="1600" dirty="0"/>
                <a:t>order to protect himself, he stayed at least _______  </a:t>
              </a:r>
              <a:r>
                <a:rPr lang="en-US" altLang="zh-HK" sz="1600" dirty="0" err="1"/>
                <a:t>metre</a:t>
              </a:r>
              <a:r>
                <a:rPr lang="en-US" altLang="zh-HK" sz="1600" dirty="0"/>
                <a:t> away from people, washed his hands with _________ and water. He also coughed into his elbows if needed and </a:t>
              </a:r>
              <a:r>
                <a:rPr lang="en-US" altLang="zh-HK" sz="1600" dirty="0" smtClean="0"/>
                <a:t>________ </a:t>
              </a:r>
              <a:r>
                <a:rPr lang="en-US" altLang="zh-HK" sz="1600" dirty="0"/>
                <a:t>to people instead of shaking hands. </a:t>
              </a:r>
            </a:p>
            <a:p>
              <a:pPr marL="285750" indent="-285750">
                <a:buFont typeface="Wingdings" panose="05000000000000000000" pitchFamily="2" charset="2"/>
                <a:buChar char="Ø"/>
              </a:pPr>
              <a:r>
                <a:rPr lang="en-US" altLang="zh-HK" sz="1600" dirty="0" smtClean="0"/>
                <a:t>He </a:t>
              </a:r>
              <a:r>
                <a:rPr lang="en-US" altLang="zh-HK" sz="1600" dirty="0"/>
                <a:t>flew across the city with </a:t>
              </a:r>
              <a:r>
                <a:rPr lang="en-US" altLang="zh-HK" sz="1600" dirty="0" err="1"/>
                <a:t>Ario</a:t>
              </a:r>
              <a:r>
                <a:rPr lang="en-US" altLang="zh-HK" sz="1600" dirty="0"/>
                <a:t> and Sara to tell everyone to </a:t>
              </a:r>
              <a:r>
                <a:rPr lang="en-US" altLang="zh-HK" sz="1600" dirty="0" smtClean="0"/>
                <a:t>stay _____________. </a:t>
              </a:r>
              <a:endParaRPr lang="en-US" altLang="zh-HK" sz="1600" dirty="0"/>
            </a:p>
          </p:txBody>
        </p:sp>
        <p:sp>
          <p:nvSpPr>
            <p:cNvPr id="13" name="文字方塊 12"/>
            <p:cNvSpPr txBox="1"/>
            <p:nvPr/>
          </p:nvSpPr>
          <p:spPr>
            <a:xfrm>
              <a:off x="8438222" y="22555"/>
              <a:ext cx="3355760"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Ways to cope with the problems</a:t>
              </a:r>
              <a:endParaRPr lang="zh-HK" altLang="en-US" dirty="0"/>
            </a:p>
          </p:txBody>
        </p:sp>
      </p:grpSp>
      <p:sp>
        <p:nvSpPr>
          <p:cNvPr id="16" name="矩形 15"/>
          <p:cNvSpPr/>
          <p:nvPr/>
        </p:nvSpPr>
        <p:spPr>
          <a:xfrm>
            <a:off x="5429492" y="2086558"/>
            <a:ext cx="1042273" cy="369332"/>
          </a:xfrm>
          <a:prstGeom prst="rect">
            <a:avLst/>
          </a:prstGeom>
        </p:spPr>
        <p:txBody>
          <a:bodyPr wrap="none">
            <a:spAutoFit/>
          </a:bodyPr>
          <a:lstStyle/>
          <a:p>
            <a:r>
              <a:rPr lang="en-US" altLang="zh-HK" b="1" dirty="0">
                <a:solidFill>
                  <a:srgbClr val="FF0000"/>
                </a:solidFill>
              </a:rPr>
              <a:t>crowded</a:t>
            </a:r>
            <a:endParaRPr lang="zh-HK" altLang="en-US" b="1" dirty="0">
              <a:solidFill>
                <a:srgbClr val="FF0000"/>
              </a:solidFill>
            </a:endParaRPr>
          </a:p>
        </p:txBody>
      </p:sp>
      <p:sp>
        <p:nvSpPr>
          <p:cNvPr id="17" name="矩形 16"/>
          <p:cNvSpPr/>
          <p:nvPr/>
        </p:nvSpPr>
        <p:spPr>
          <a:xfrm>
            <a:off x="10098346" y="693437"/>
            <a:ext cx="559769" cy="369332"/>
          </a:xfrm>
          <a:prstGeom prst="rect">
            <a:avLst/>
          </a:prstGeom>
        </p:spPr>
        <p:txBody>
          <a:bodyPr wrap="none">
            <a:spAutoFit/>
          </a:bodyPr>
          <a:lstStyle/>
          <a:p>
            <a:r>
              <a:rPr lang="en-US" altLang="zh-HK" b="1" dirty="0">
                <a:solidFill>
                  <a:srgbClr val="FF0000"/>
                </a:solidFill>
              </a:rPr>
              <a:t>one</a:t>
            </a:r>
            <a:endParaRPr lang="zh-HK" altLang="en-US" b="1" dirty="0">
              <a:solidFill>
                <a:srgbClr val="FF0000"/>
              </a:solidFill>
            </a:endParaRPr>
          </a:p>
        </p:txBody>
      </p:sp>
      <p:sp>
        <p:nvSpPr>
          <p:cNvPr id="18" name="矩形 17"/>
          <p:cNvSpPr/>
          <p:nvPr/>
        </p:nvSpPr>
        <p:spPr>
          <a:xfrm>
            <a:off x="9876020" y="1179653"/>
            <a:ext cx="636713" cy="369332"/>
          </a:xfrm>
          <a:prstGeom prst="rect">
            <a:avLst/>
          </a:prstGeom>
        </p:spPr>
        <p:txBody>
          <a:bodyPr wrap="none">
            <a:spAutoFit/>
          </a:bodyPr>
          <a:lstStyle/>
          <a:p>
            <a:r>
              <a:rPr lang="en-US" altLang="zh-HK" b="1"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soap</a:t>
            </a:r>
            <a:endParaRPr lang="zh-HK" altLang="en-US" b="1" dirty="0"/>
          </a:p>
        </p:txBody>
      </p:sp>
      <p:sp>
        <p:nvSpPr>
          <p:cNvPr id="19" name="矩形 18"/>
          <p:cNvSpPr/>
          <p:nvPr/>
        </p:nvSpPr>
        <p:spPr>
          <a:xfrm>
            <a:off x="9876020" y="1665860"/>
            <a:ext cx="837089" cy="369332"/>
          </a:xfrm>
          <a:prstGeom prst="rect">
            <a:avLst/>
          </a:prstGeom>
        </p:spPr>
        <p:txBody>
          <a:bodyPr wrap="none">
            <a:spAutoFit/>
          </a:bodyPr>
          <a:lstStyle/>
          <a:p>
            <a:r>
              <a:rPr lang="en-US" altLang="zh-HK" b="1" dirty="0" smtClean="0">
                <a:solidFill>
                  <a:srgbClr val="FF0000"/>
                </a:solidFill>
              </a:rPr>
              <a:t>waved</a:t>
            </a:r>
            <a:endParaRPr lang="zh-HK" altLang="en-US" b="1" dirty="0">
              <a:solidFill>
                <a:srgbClr val="FF0000"/>
              </a:solidFill>
            </a:endParaRPr>
          </a:p>
        </p:txBody>
      </p:sp>
      <p:sp>
        <p:nvSpPr>
          <p:cNvPr id="20" name="矩形 19"/>
          <p:cNvSpPr/>
          <p:nvPr/>
        </p:nvSpPr>
        <p:spPr>
          <a:xfrm>
            <a:off x="8753384" y="2638283"/>
            <a:ext cx="1429304" cy="369332"/>
          </a:xfrm>
          <a:prstGeom prst="rect">
            <a:avLst/>
          </a:prstGeom>
        </p:spPr>
        <p:txBody>
          <a:bodyPr wrap="square">
            <a:spAutoFit/>
          </a:bodyPr>
          <a:lstStyle/>
          <a:p>
            <a:r>
              <a:rPr lang="en-US" altLang="zh-HK" b="1" dirty="0">
                <a:solidFill>
                  <a:srgbClr val="FF0000"/>
                </a:solidFill>
              </a:rPr>
              <a:t>home/inside</a:t>
            </a:r>
            <a:endParaRPr lang="zh-HK" altLang="en-US" b="1" dirty="0">
              <a:solidFill>
                <a:srgbClr val="FF0000"/>
              </a:solidFill>
            </a:endParaRPr>
          </a:p>
        </p:txBody>
      </p:sp>
    </p:spTree>
    <p:extLst>
      <p:ext uri="{BB962C8B-B14F-4D97-AF65-F5344CB8AC3E}">
        <p14:creationId xmlns:p14="http://schemas.microsoft.com/office/powerpoint/2010/main" val="28094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99561" y="758217"/>
            <a:ext cx="5648439" cy="3971655"/>
          </a:xfrm>
          <a:prstGeom prst="rect">
            <a:avLst/>
          </a:prstGeom>
        </p:spPr>
      </p:pic>
      <p:pic>
        <p:nvPicPr>
          <p:cNvPr id="3" name="圖片 2"/>
          <p:cNvPicPr>
            <a:picLocks noChangeAspect="1"/>
          </p:cNvPicPr>
          <p:nvPr/>
        </p:nvPicPr>
        <p:blipFill>
          <a:blip r:embed="rId3"/>
          <a:stretch>
            <a:fillRect/>
          </a:stretch>
        </p:blipFill>
        <p:spPr>
          <a:xfrm>
            <a:off x="5877017" y="2543349"/>
            <a:ext cx="6314983" cy="4314651"/>
          </a:xfrm>
          <a:prstGeom prst="rect">
            <a:avLst/>
          </a:prstGeom>
        </p:spPr>
      </p:pic>
      <p:sp>
        <p:nvSpPr>
          <p:cNvPr id="5" name="矩形 4"/>
          <p:cNvSpPr/>
          <p:nvPr/>
        </p:nvSpPr>
        <p:spPr>
          <a:xfrm>
            <a:off x="314251" y="131566"/>
            <a:ext cx="3955908" cy="646331"/>
          </a:xfrm>
          <a:prstGeom prst="rect">
            <a:avLst/>
          </a:prstGeom>
        </p:spPr>
        <p:txBody>
          <a:bodyPr wrap="square">
            <a:spAutoFit/>
          </a:bodyPr>
          <a:lstStyle/>
          <a:p>
            <a:r>
              <a:rPr lang="en-US" altLang="zh-HK" b="1" dirty="0" smtClean="0">
                <a:solidFill>
                  <a:srgbClr val="7030A0"/>
                </a:solidFill>
              </a:rPr>
              <a:t>4. What can I do when I feel scared?</a:t>
            </a:r>
          </a:p>
          <a:p>
            <a:r>
              <a:rPr lang="en-US" altLang="zh-HK" b="1" dirty="0" smtClean="0">
                <a:solidFill>
                  <a:srgbClr val="7030A0"/>
                </a:solidFill>
              </a:rPr>
              <a:t>(Play </a:t>
            </a:r>
            <a:r>
              <a:rPr lang="en-US" altLang="zh-HK" b="1" dirty="0">
                <a:solidFill>
                  <a:srgbClr val="7030A0"/>
                </a:solidFill>
              </a:rPr>
              <a:t>the YouTube video </a:t>
            </a:r>
            <a:r>
              <a:rPr lang="en-US" altLang="zh-HK" b="1" dirty="0" smtClean="0">
                <a:solidFill>
                  <a:srgbClr val="7030A0"/>
                </a:solidFill>
              </a:rPr>
              <a:t>7:14-9:43)</a:t>
            </a:r>
            <a:endParaRPr lang="en-US" altLang="zh-HK" b="1" dirty="0">
              <a:solidFill>
                <a:srgbClr val="7030A0"/>
              </a:solidFill>
            </a:endParaRPr>
          </a:p>
        </p:txBody>
      </p:sp>
      <p:sp>
        <p:nvSpPr>
          <p:cNvPr id="6" name="矩形 5"/>
          <p:cNvSpPr/>
          <p:nvPr/>
        </p:nvSpPr>
        <p:spPr>
          <a:xfrm>
            <a:off x="19996" y="4312287"/>
            <a:ext cx="2111433" cy="437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t>They saw a plane with passengers inside.</a:t>
            </a:r>
            <a:endParaRPr lang="zh-HK" altLang="en-US" sz="1400" dirty="0"/>
          </a:p>
        </p:txBody>
      </p:sp>
      <p:sp>
        <p:nvSpPr>
          <p:cNvPr id="7" name="矩形 6"/>
          <p:cNvSpPr/>
          <p:nvPr/>
        </p:nvSpPr>
        <p:spPr>
          <a:xfrm>
            <a:off x="124287" y="2006193"/>
            <a:ext cx="2365528" cy="834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400" dirty="0" smtClean="0"/>
              <a:t>“People will have to stop travelling soon. They are closing the borders across the world,” said Salem.</a:t>
            </a:r>
            <a:endParaRPr lang="zh-HK" altLang="en-US" sz="1400" dirty="0"/>
          </a:p>
        </p:txBody>
      </p:sp>
      <p:grpSp>
        <p:nvGrpSpPr>
          <p:cNvPr id="10" name="群組 9"/>
          <p:cNvGrpSpPr/>
          <p:nvPr/>
        </p:nvGrpSpPr>
        <p:grpSpPr>
          <a:xfrm>
            <a:off x="71626" y="4934163"/>
            <a:ext cx="2591675" cy="1796489"/>
            <a:chOff x="4835340" y="22555"/>
            <a:chExt cx="3101464" cy="2933708"/>
          </a:xfrm>
        </p:grpSpPr>
        <p:sp>
          <p:nvSpPr>
            <p:cNvPr id="11" name="圓角矩形 10"/>
            <p:cNvSpPr/>
            <p:nvPr/>
          </p:nvSpPr>
          <p:spPr>
            <a:xfrm>
              <a:off x="4835340" y="179658"/>
              <a:ext cx="3101464" cy="27766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endParaRPr lang="en-US" altLang="zh-HK" b="1" dirty="0" smtClean="0">
                <a:solidFill>
                  <a:srgbClr val="7030A0"/>
                </a:solidFill>
              </a:endParaRPr>
            </a:p>
            <a:p>
              <a:r>
                <a:rPr lang="en-US" altLang="zh-HK" b="1" dirty="0" err="1" smtClean="0">
                  <a:solidFill>
                    <a:srgbClr val="7030A0"/>
                  </a:solidFill>
                </a:rPr>
                <a:t>Ario</a:t>
              </a:r>
              <a:r>
                <a:rPr lang="en-US" altLang="zh-HK" b="1" dirty="0" smtClean="0">
                  <a:solidFill>
                    <a:srgbClr val="7030A0"/>
                  </a:solidFill>
                </a:rPr>
                <a:t> </a:t>
              </a:r>
              <a:r>
                <a:rPr lang="en-US" altLang="zh-HK" b="1" dirty="0">
                  <a:solidFill>
                    <a:srgbClr val="7030A0"/>
                  </a:solidFill>
                </a:rPr>
                <a:t>felt </a:t>
              </a:r>
              <a:r>
                <a:rPr lang="en-US" altLang="zh-HK" b="1" dirty="0" smtClean="0">
                  <a:solidFill>
                    <a:srgbClr val="7030A0"/>
                  </a:solidFill>
                </a:rPr>
                <a:t>scared sometimes</a:t>
              </a:r>
              <a:r>
                <a:rPr lang="en-US" altLang="zh-HK" b="1" dirty="0">
                  <a:solidFill>
                    <a:srgbClr val="7030A0"/>
                  </a:solidFill>
                </a:rPr>
                <a:t>.</a:t>
              </a:r>
            </a:p>
            <a:p>
              <a:pPr marL="342900" indent="-342900">
                <a:buAutoNum type="arabicPeriod"/>
              </a:pPr>
              <a:endParaRPr lang="en-US" altLang="zh-HK" b="1" dirty="0" smtClean="0">
                <a:solidFill>
                  <a:srgbClr val="7030A0"/>
                </a:solidFill>
              </a:endParaRPr>
            </a:p>
            <a:p>
              <a:pPr marL="342900" indent="-342900">
                <a:buAutoNum type="arabicPeriod"/>
              </a:pPr>
              <a:endParaRPr lang="en-US" altLang="zh-HK" b="1" dirty="0" smtClean="0">
                <a:solidFill>
                  <a:srgbClr val="7030A0"/>
                </a:solidFill>
              </a:endParaRPr>
            </a:p>
          </p:txBody>
        </p:sp>
        <p:sp>
          <p:nvSpPr>
            <p:cNvPr id="12" name="文字方塊 11"/>
            <p:cNvSpPr txBox="1"/>
            <p:nvPr/>
          </p:nvSpPr>
          <p:spPr>
            <a:xfrm>
              <a:off x="5585248" y="22555"/>
              <a:ext cx="1890944" cy="603128"/>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Problem</a:t>
              </a:r>
            </a:p>
          </p:txBody>
        </p:sp>
      </p:grpSp>
      <p:grpSp>
        <p:nvGrpSpPr>
          <p:cNvPr id="13" name="群組 12"/>
          <p:cNvGrpSpPr/>
          <p:nvPr/>
        </p:nvGrpSpPr>
        <p:grpSpPr>
          <a:xfrm>
            <a:off x="2767592" y="4669153"/>
            <a:ext cx="2831662" cy="2061499"/>
            <a:chOff x="8057294" y="-94526"/>
            <a:chExt cx="3846465" cy="3002065"/>
          </a:xfrm>
        </p:grpSpPr>
        <p:sp>
          <p:nvSpPr>
            <p:cNvPr id="14" name="圓角矩形 13"/>
            <p:cNvSpPr/>
            <p:nvPr/>
          </p:nvSpPr>
          <p:spPr>
            <a:xfrm>
              <a:off x="8057294" y="362574"/>
              <a:ext cx="3846465" cy="2544965"/>
            </a:xfrm>
            <a:prstGeom prst="round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Wingdings" panose="05000000000000000000" pitchFamily="2" charset="2"/>
                <a:buChar char="Ø"/>
              </a:pPr>
              <a:endParaRPr lang="en-US" altLang="zh-HK" sz="1600" dirty="0" smtClean="0"/>
            </a:p>
            <a:p>
              <a:pPr marL="285750" indent="-285750">
                <a:buFont typeface="Wingdings" panose="05000000000000000000" pitchFamily="2" charset="2"/>
                <a:buChar char="Ø"/>
              </a:pPr>
              <a:r>
                <a:rPr lang="en-US" altLang="zh-HK" sz="1600" dirty="0" smtClean="0"/>
                <a:t>When </a:t>
              </a:r>
              <a:r>
                <a:rPr lang="en-US" altLang="zh-HK" sz="1600" dirty="0"/>
                <a:t>he felt scared, he breathed very ___________ to calm </a:t>
              </a:r>
              <a:r>
                <a:rPr lang="en-US" altLang="zh-HK" sz="1600" dirty="0" smtClean="0"/>
                <a:t>down.</a:t>
              </a:r>
              <a:endParaRPr lang="en-US" altLang="zh-HK" sz="1600" dirty="0"/>
            </a:p>
          </p:txBody>
        </p:sp>
        <p:sp>
          <p:nvSpPr>
            <p:cNvPr id="15" name="文字方塊 14"/>
            <p:cNvSpPr txBox="1"/>
            <p:nvPr/>
          </p:nvSpPr>
          <p:spPr>
            <a:xfrm>
              <a:off x="8420467" y="-94526"/>
              <a:ext cx="3355760" cy="94122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Way to cope with the</a:t>
              </a:r>
            </a:p>
            <a:p>
              <a:pPr algn="ctr"/>
              <a:r>
                <a:rPr lang="en-US" altLang="zh-HK" dirty="0" smtClean="0"/>
                <a:t> problem</a:t>
              </a:r>
              <a:endParaRPr lang="zh-HK" altLang="en-US" dirty="0"/>
            </a:p>
          </p:txBody>
        </p:sp>
      </p:grpSp>
      <p:grpSp>
        <p:nvGrpSpPr>
          <p:cNvPr id="16" name="群組 15"/>
          <p:cNvGrpSpPr/>
          <p:nvPr/>
        </p:nvGrpSpPr>
        <p:grpSpPr>
          <a:xfrm>
            <a:off x="6195105" y="270065"/>
            <a:ext cx="2794225" cy="2030668"/>
            <a:chOff x="4835340" y="-359864"/>
            <a:chExt cx="3343856" cy="3316127"/>
          </a:xfrm>
        </p:grpSpPr>
        <p:sp>
          <p:nvSpPr>
            <p:cNvPr id="17" name="圓角矩形 16"/>
            <p:cNvSpPr/>
            <p:nvPr/>
          </p:nvSpPr>
          <p:spPr>
            <a:xfrm>
              <a:off x="4835340" y="179658"/>
              <a:ext cx="3343856" cy="27766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mj-lt"/>
                <a:buAutoNum type="arabicPeriod" startAt="3"/>
              </a:pPr>
              <a:r>
                <a:rPr lang="en-US" altLang="zh-HK" b="1" dirty="0" smtClean="0">
                  <a:solidFill>
                    <a:srgbClr val="7030A0"/>
                  </a:solidFill>
                </a:rPr>
                <a:t>Salem </a:t>
              </a:r>
              <a:r>
                <a:rPr lang="en-US" altLang="zh-HK" b="1" dirty="0">
                  <a:solidFill>
                    <a:srgbClr val="7030A0"/>
                  </a:solidFill>
                </a:rPr>
                <a:t>missed the people he loved a lot, including his grandparents</a:t>
              </a:r>
              <a:endParaRPr lang="en-US" altLang="zh-HK" b="1" dirty="0" smtClean="0">
                <a:solidFill>
                  <a:srgbClr val="7030A0"/>
                </a:solidFill>
              </a:endParaRPr>
            </a:p>
            <a:p>
              <a:pPr marL="342900" indent="-342900">
                <a:buFont typeface="+mj-lt"/>
                <a:buAutoNum type="arabicPeriod" startAt="3"/>
              </a:pPr>
              <a:endParaRPr lang="en-US" altLang="zh-HK" b="1" dirty="0" smtClean="0">
                <a:solidFill>
                  <a:srgbClr val="7030A0"/>
                </a:solidFill>
              </a:endParaRPr>
            </a:p>
          </p:txBody>
        </p:sp>
        <p:sp>
          <p:nvSpPr>
            <p:cNvPr id="18" name="文字方塊 17"/>
            <p:cNvSpPr txBox="1"/>
            <p:nvPr/>
          </p:nvSpPr>
          <p:spPr>
            <a:xfrm>
              <a:off x="5561795" y="-359864"/>
              <a:ext cx="1890944" cy="603128"/>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Problem</a:t>
              </a:r>
            </a:p>
          </p:txBody>
        </p:sp>
      </p:grpSp>
      <p:grpSp>
        <p:nvGrpSpPr>
          <p:cNvPr id="19" name="群組 18"/>
          <p:cNvGrpSpPr/>
          <p:nvPr/>
        </p:nvGrpSpPr>
        <p:grpSpPr>
          <a:xfrm>
            <a:off x="9094785" y="111886"/>
            <a:ext cx="2756904" cy="2276183"/>
            <a:chOff x="8292934" y="-94526"/>
            <a:chExt cx="3610825" cy="3314700"/>
          </a:xfrm>
        </p:grpSpPr>
        <p:sp>
          <p:nvSpPr>
            <p:cNvPr id="20" name="圓角矩形 19"/>
            <p:cNvSpPr/>
            <p:nvPr/>
          </p:nvSpPr>
          <p:spPr>
            <a:xfrm>
              <a:off x="8292934" y="489758"/>
              <a:ext cx="3610825" cy="2730416"/>
            </a:xfrm>
            <a:prstGeom prst="round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Wingdings" panose="05000000000000000000" pitchFamily="2" charset="2"/>
                <a:buChar char="Ø"/>
              </a:pPr>
              <a:r>
                <a:rPr lang="en-US" altLang="zh-HK" sz="1600" dirty="0" smtClean="0"/>
                <a:t>He </a:t>
              </a:r>
              <a:r>
                <a:rPr lang="en-US" altLang="zh-HK" sz="1600" dirty="0"/>
                <a:t>chatted with grandparents on the ___________ and shared what he did every day.</a:t>
              </a:r>
            </a:p>
          </p:txBody>
        </p:sp>
        <p:sp>
          <p:nvSpPr>
            <p:cNvPr id="21" name="文字方塊 20"/>
            <p:cNvSpPr txBox="1"/>
            <p:nvPr/>
          </p:nvSpPr>
          <p:spPr>
            <a:xfrm>
              <a:off x="8420467" y="-94526"/>
              <a:ext cx="3355760" cy="94122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Way to cope with the</a:t>
              </a:r>
            </a:p>
            <a:p>
              <a:pPr algn="ctr"/>
              <a:r>
                <a:rPr lang="en-US" altLang="zh-HK" dirty="0" smtClean="0"/>
                <a:t> problem</a:t>
              </a:r>
              <a:endParaRPr lang="zh-HK" altLang="en-US" dirty="0"/>
            </a:p>
          </p:txBody>
        </p:sp>
      </p:grpSp>
      <p:sp>
        <p:nvSpPr>
          <p:cNvPr id="22" name="矩形 21"/>
          <p:cNvSpPr/>
          <p:nvPr/>
        </p:nvSpPr>
        <p:spPr>
          <a:xfrm>
            <a:off x="9701834" y="1388477"/>
            <a:ext cx="864339" cy="369332"/>
          </a:xfrm>
          <a:prstGeom prst="rect">
            <a:avLst/>
          </a:prstGeom>
        </p:spPr>
        <p:txBody>
          <a:bodyPr wrap="none">
            <a:spAutoFit/>
          </a:bodyPr>
          <a:lstStyle/>
          <a:p>
            <a:r>
              <a:rPr lang="en-US" altLang="zh-HK" b="1" dirty="0">
                <a:solidFill>
                  <a:srgbClr val="FF0000"/>
                </a:solidFill>
              </a:rPr>
              <a:t> phone</a:t>
            </a:r>
            <a:endParaRPr lang="zh-HK" altLang="en-US" b="1" dirty="0">
              <a:solidFill>
                <a:srgbClr val="FF0000"/>
              </a:solidFill>
            </a:endParaRPr>
          </a:p>
        </p:txBody>
      </p:sp>
      <p:sp>
        <p:nvSpPr>
          <p:cNvPr id="23" name="矩形 22"/>
          <p:cNvSpPr/>
          <p:nvPr/>
        </p:nvSpPr>
        <p:spPr>
          <a:xfrm>
            <a:off x="3365570" y="5916021"/>
            <a:ext cx="817853" cy="369332"/>
          </a:xfrm>
          <a:prstGeom prst="rect">
            <a:avLst/>
          </a:prstGeom>
        </p:spPr>
        <p:txBody>
          <a:bodyPr wrap="none">
            <a:spAutoFit/>
          </a:bodyPr>
          <a:lstStyle/>
          <a:p>
            <a:r>
              <a:rPr lang="en-US" altLang="zh-HK" b="1" dirty="0">
                <a:solidFill>
                  <a:srgbClr val="FF0000"/>
                </a:solidFill>
              </a:rPr>
              <a:t>slowly</a:t>
            </a:r>
            <a:endParaRPr lang="zh-HK" altLang="en-US" b="1" dirty="0">
              <a:solidFill>
                <a:srgbClr val="FF0000"/>
              </a:solidFill>
            </a:endParaRPr>
          </a:p>
        </p:txBody>
      </p:sp>
      <p:sp>
        <p:nvSpPr>
          <p:cNvPr id="24" name="文字方塊 23"/>
          <p:cNvSpPr txBox="1"/>
          <p:nvPr/>
        </p:nvSpPr>
        <p:spPr>
          <a:xfrm>
            <a:off x="9876893" y="6285353"/>
            <a:ext cx="2196738" cy="369332"/>
          </a:xfrm>
          <a:prstGeom prst="rect">
            <a:avLst/>
          </a:prstGeom>
          <a:solidFill>
            <a:schemeClr val="accent5">
              <a:lumMod val="40000"/>
              <a:lumOff val="60000"/>
            </a:schemeClr>
          </a:solidFill>
        </p:spPr>
        <p:txBody>
          <a:bodyPr wrap="square" rtlCol="0">
            <a:spAutoFit/>
          </a:bodyPr>
          <a:lstStyle/>
          <a:p>
            <a:r>
              <a:rPr lang="en-US" altLang="zh-HK" dirty="0" smtClean="0"/>
              <a:t>Salem’s grandfather</a:t>
            </a:r>
            <a:endParaRPr lang="zh-HK" altLang="en-US" dirty="0"/>
          </a:p>
        </p:txBody>
      </p:sp>
    </p:spTree>
    <p:extLst>
      <p:ext uri="{BB962C8B-B14F-4D97-AF65-F5344CB8AC3E}">
        <p14:creationId xmlns:p14="http://schemas.microsoft.com/office/powerpoint/2010/main" val="14513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randombar(horizont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2" grpId="0"/>
      <p:bldP spid="23"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55779" y="333483"/>
            <a:ext cx="7142505" cy="5069150"/>
          </a:xfrm>
          <a:prstGeom prst="rect">
            <a:avLst/>
          </a:prstGeom>
        </p:spPr>
      </p:pic>
      <p:pic>
        <p:nvPicPr>
          <p:cNvPr id="3" name="圖片 2"/>
          <p:cNvPicPr>
            <a:picLocks noChangeAspect="1"/>
          </p:cNvPicPr>
          <p:nvPr/>
        </p:nvPicPr>
        <p:blipFill>
          <a:blip r:embed="rId4"/>
          <a:stretch>
            <a:fillRect/>
          </a:stretch>
        </p:blipFill>
        <p:spPr>
          <a:xfrm>
            <a:off x="6828662" y="3101220"/>
            <a:ext cx="5363338" cy="3756780"/>
          </a:xfrm>
          <a:prstGeom prst="rect">
            <a:avLst/>
          </a:prstGeom>
        </p:spPr>
      </p:pic>
      <p:sp>
        <p:nvSpPr>
          <p:cNvPr id="4" name="矩形 3"/>
          <p:cNvSpPr/>
          <p:nvPr/>
        </p:nvSpPr>
        <p:spPr>
          <a:xfrm>
            <a:off x="161650" y="170863"/>
            <a:ext cx="7095075" cy="646331"/>
          </a:xfrm>
          <a:prstGeom prst="rect">
            <a:avLst/>
          </a:prstGeom>
        </p:spPr>
        <p:txBody>
          <a:bodyPr wrap="square">
            <a:spAutoFit/>
          </a:bodyPr>
          <a:lstStyle/>
          <a:p>
            <a:r>
              <a:rPr lang="en-US" altLang="zh-HK" b="1" dirty="0" smtClean="0">
                <a:solidFill>
                  <a:srgbClr val="7030A0"/>
                </a:solidFill>
              </a:rPr>
              <a:t>5. What would happen if your family member had the coronavirus?</a:t>
            </a:r>
          </a:p>
          <a:p>
            <a:r>
              <a:rPr lang="en-US" altLang="zh-HK" b="1" dirty="0" smtClean="0">
                <a:solidFill>
                  <a:srgbClr val="7030A0"/>
                </a:solidFill>
              </a:rPr>
              <a:t>    (Play </a:t>
            </a:r>
            <a:r>
              <a:rPr lang="en-US" altLang="zh-HK" b="1" dirty="0">
                <a:solidFill>
                  <a:srgbClr val="7030A0"/>
                </a:solidFill>
              </a:rPr>
              <a:t>the YouTube video </a:t>
            </a:r>
            <a:r>
              <a:rPr lang="en-US" altLang="zh-HK" b="1" dirty="0" smtClean="0">
                <a:solidFill>
                  <a:srgbClr val="7030A0"/>
                </a:solidFill>
              </a:rPr>
              <a:t>9:44-12:35)</a:t>
            </a:r>
            <a:endParaRPr lang="en-US" altLang="zh-HK" b="1" dirty="0">
              <a:solidFill>
                <a:srgbClr val="7030A0"/>
              </a:solidFill>
            </a:endParaRPr>
          </a:p>
        </p:txBody>
      </p:sp>
      <p:sp>
        <p:nvSpPr>
          <p:cNvPr id="5" name="矩形 4"/>
          <p:cNvSpPr/>
          <p:nvPr/>
        </p:nvSpPr>
        <p:spPr>
          <a:xfrm>
            <a:off x="171809" y="5402633"/>
            <a:ext cx="2983363" cy="687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920"/>
              </a:lnSpc>
            </a:pPr>
            <a:r>
              <a:rPr lang="en-US" altLang="zh-HK" sz="1400" dirty="0" err="1" smtClean="0"/>
              <a:t>Ario</a:t>
            </a:r>
            <a:r>
              <a:rPr lang="en-US" altLang="zh-HK" sz="1400" dirty="0" smtClean="0"/>
              <a:t> introduced </a:t>
            </a:r>
            <a:r>
              <a:rPr lang="en-US" altLang="zh-HK" sz="1400" b="1" dirty="0" smtClean="0">
                <a:solidFill>
                  <a:srgbClr val="FF0000"/>
                </a:solidFill>
              </a:rPr>
              <a:t>Sasha</a:t>
            </a:r>
            <a:r>
              <a:rPr lang="en-US" altLang="zh-HK" sz="1400" dirty="0" smtClean="0"/>
              <a:t> to the children. Sasha’s dad had the coronavirus. </a:t>
            </a:r>
            <a:r>
              <a:rPr lang="en-US" altLang="zh-CN" sz="1400" dirty="0" err="1" smtClean="0"/>
              <a:t>Ario</a:t>
            </a:r>
            <a:r>
              <a:rPr lang="en-US" altLang="zh-CN" sz="1400" dirty="0" smtClean="0"/>
              <a:t> said Sasha had superpowers.</a:t>
            </a:r>
            <a:endParaRPr lang="zh-HK" altLang="en-US" sz="1400" dirty="0"/>
          </a:p>
        </p:txBody>
      </p:sp>
      <p:sp>
        <p:nvSpPr>
          <p:cNvPr id="6" name="矩形 5"/>
          <p:cNvSpPr/>
          <p:nvPr/>
        </p:nvSpPr>
        <p:spPr>
          <a:xfrm>
            <a:off x="9470624" y="6173749"/>
            <a:ext cx="2721376" cy="684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920"/>
              </a:lnSpc>
            </a:pPr>
            <a:r>
              <a:rPr lang="en-US" altLang="zh-HK" sz="1400" dirty="0" smtClean="0"/>
              <a:t>Sasha played games, cooked, spent time in the garden with her brother and had meals together .</a:t>
            </a:r>
            <a:endParaRPr lang="zh-HK" altLang="en-US" sz="1400" dirty="0"/>
          </a:p>
        </p:txBody>
      </p:sp>
      <p:grpSp>
        <p:nvGrpSpPr>
          <p:cNvPr id="10" name="群組 9"/>
          <p:cNvGrpSpPr/>
          <p:nvPr/>
        </p:nvGrpSpPr>
        <p:grpSpPr>
          <a:xfrm>
            <a:off x="4927164" y="494028"/>
            <a:ext cx="3278722" cy="3154167"/>
            <a:chOff x="4962675" y="456092"/>
            <a:chExt cx="3278722" cy="3154167"/>
          </a:xfrm>
        </p:grpSpPr>
        <p:sp>
          <p:nvSpPr>
            <p:cNvPr id="11" name="圓角矩形 10"/>
            <p:cNvSpPr/>
            <p:nvPr/>
          </p:nvSpPr>
          <p:spPr>
            <a:xfrm>
              <a:off x="4962675" y="833654"/>
              <a:ext cx="3278722" cy="27766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AutoNum type="arabicPeriod"/>
              </a:pPr>
              <a:r>
                <a:rPr lang="en-US" altLang="zh-HK" b="1" dirty="0" smtClean="0">
                  <a:solidFill>
                    <a:srgbClr val="7030A0"/>
                  </a:solidFill>
                </a:rPr>
                <a:t>Sasha’s </a:t>
              </a:r>
              <a:r>
                <a:rPr lang="en-US" altLang="zh-HK" b="1" dirty="0">
                  <a:solidFill>
                    <a:srgbClr val="7030A0"/>
                  </a:solidFill>
                </a:rPr>
                <a:t>____________ was sick and she was worried that she might spread the virus.</a:t>
              </a:r>
            </a:p>
            <a:p>
              <a:pPr marL="342900" indent="-342900">
                <a:buAutoNum type="arabicPeriod"/>
              </a:pPr>
              <a:endParaRPr lang="en-US" altLang="zh-HK" b="1" dirty="0" smtClean="0">
                <a:solidFill>
                  <a:srgbClr val="7030A0"/>
                </a:solidFill>
              </a:endParaRPr>
            </a:p>
            <a:p>
              <a:pPr marL="342900" indent="-342900">
                <a:buAutoNum type="arabicPeriod"/>
              </a:pPr>
              <a:endParaRPr lang="en-US" altLang="zh-HK" b="1" dirty="0" smtClean="0">
                <a:solidFill>
                  <a:srgbClr val="7030A0"/>
                </a:solidFill>
              </a:endParaRPr>
            </a:p>
            <a:p>
              <a:pPr marL="342900" indent="-342900">
                <a:buAutoNum type="arabicPeriod"/>
              </a:pPr>
              <a:r>
                <a:rPr lang="en-US" altLang="zh-HK" b="1" dirty="0" smtClean="0">
                  <a:solidFill>
                    <a:srgbClr val="7030A0"/>
                  </a:solidFill>
                </a:rPr>
                <a:t>She </a:t>
              </a:r>
              <a:r>
                <a:rPr lang="en-US" altLang="zh-HK" b="1" dirty="0">
                  <a:solidFill>
                    <a:srgbClr val="7030A0"/>
                  </a:solidFill>
                </a:rPr>
                <a:t>sometimes argued with her family because they stayed together all the time at </a:t>
              </a:r>
              <a:r>
                <a:rPr lang="en-US" altLang="zh-HK" b="1" dirty="0" smtClean="0">
                  <a:solidFill>
                    <a:srgbClr val="7030A0"/>
                  </a:solidFill>
                </a:rPr>
                <a:t>home.</a:t>
              </a:r>
              <a:endParaRPr lang="en-US" altLang="zh-HK" b="1" dirty="0">
                <a:solidFill>
                  <a:srgbClr val="7030A0"/>
                </a:solidFill>
              </a:endParaRPr>
            </a:p>
          </p:txBody>
        </p:sp>
        <p:sp>
          <p:nvSpPr>
            <p:cNvPr id="12" name="文字方塊 11"/>
            <p:cNvSpPr txBox="1"/>
            <p:nvPr/>
          </p:nvSpPr>
          <p:spPr>
            <a:xfrm>
              <a:off x="5656564" y="456092"/>
              <a:ext cx="1890944"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Problems</a:t>
              </a:r>
              <a:endParaRPr lang="zh-HK" altLang="en-US" dirty="0"/>
            </a:p>
          </p:txBody>
        </p:sp>
      </p:grpSp>
      <p:grpSp>
        <p:nvGrpSpPr>
          <p:cNvPr id="13" name="群組 12"/>
          <p:cNvGrpSpPr/>
          <p:nvPr/>
        </p:nvGrpSpPr>
        <p:grpSpPr>
          <a:xfrm>
            <a:off x="8330598" y="577760"/>
            <a:ext cx="3610825" cy="3070435"/>
            <a:chOff x="8292934" y="22555"/>
            <a:chExt cx="3610825" cy="3070435"/>
          </a:xfrm>
        </p:grpSpPr>
        <p:sp>
          <p:nvSpPr>
            <p:cNvPr id="14" name="圓角矩形 13"/>
            <p:cNvSpPr/>
            <p:nvPr/>
          </p:nvSpPr>
          <p:spPr>
            <a:xfrm>
              <a:off x="8292934" y="362575"/>
              <a:ext cx="3610825" cy="2730415"/>
            </a:xfrm>
            <a:prstGeom prst="round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en-US" altLang="zh-HK" sz="1600" dirty="0" smtClean="0"/>
                <a:t>1. She </a:t>
              </a:r>
              <a:r>
                <a:rPr lang="en-US" altLang="zh-HK" sz="1600" dirty="0"/>
                <a:t>did the following in order not to spread the virus:</a:t>
              </a:r>
            </a:p>
            <a:p>
              <a:pPr marL="285750" indent="-285750">
                <a:buFont typeface="Wingdings" panose="05000000000000000000" pitchFamily="2" charset="2"/>
                <a:buChar char="Ø"/>
              </a:pPr>
              <a:r>
                <a:rPr lang="en-US" altLang="zh-HK" sz="1600" dirty="0" smtClean="0"/>
                <a:t>keeping </a:t>
              </a:r>
              <a:r>
                <a:rPr lang="en-US" altLang="zh-HK" sz="1600" dirty="0"/>
                <a:t>a distance from people</a:t>
              </a:r>
            </a:p>
            <a:p>
              <a:pPr marL="285750" indent="-285750">
                <a:buFont typeface="Wingdings" panose="05000000000000000000" pitchFamily="2" charset="2"/>
                <a:buChar char="Ø"/>
              </a:pPr>
              <a:r>
                <a:rPr lang="en-US" altLang="zh-HK" sz="1600" dirty="0" smtClean="0"/>
                <a:t>using </a:t>
              </a:r>
              <a:r>
                <a:rPr lang="en-US" altLang="zh-HK" sz="1600" dirty="0"/>
                <a:t>___________ to show her care instead of hugging people</a:t>
              </a:r>
            </a:p>
            <a:p>
              <a:pPr marL="285750" indent="-285750">
                <a:buFont typeface="Wingdings" panose="05000000000000000000" pitchFamily="2" charset="2"/>
                <a:buChar char="Ø"/>
              </a:pPr>
              <a:r>
                <a:rPr lang="en-US" altLang="zh-HK" sz="1600" dirty="0" smtClean="0"/>
                <a:t>staying home</a:t>
              </a:r>
            </a:p>
            <a:p>
              <a:pPr marL="285750" indent="-285750">
                <a:buFont typeface="Wingdings" panose="05000000000000000000" pitchFamily="2" charset="2"/>
                <a:buChar char="Ø"/>
              </a:pPr>
              <a:endParaRPr lang="en-US" altLang="zh-HK" sz="1600" dirty="0"/>
            </a:p>
            <a:p>
              <a:r>
                <a:rPr lang="en-US" altLang="zh-HK" sz="1600" dirty="0" smtClean="0"/>
                <a:t>2. She </a:t>
              </a:r>
              <a:r>
                <a:rPr lang="en-US" altLang="zh-HK" sz="1600" dirty="0"/>
                <a:t>had to be extra ____________ and extra understanding, and quick to say “sorry”.</a:t>
              </a:r>
            </a:p>
          </p:txBody>
        </p:sp>
        <p:sp>
          <p:nvSpPr>
            <p:cNvPr id="15" name="文字方塊 14"/>
            <p:cNvSpPr txBox="1"/>
            <p:nvPr/>
          </p:nvSpPr>
          <p:spPr>
            <a:xfrm>
              <a:off x="8438222" y="22555"/>
              <a:ext cx="3355760" cy="369332"/>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HK" dirty="0" smtClean="0"/>
                <a:t>Ways to cope with the problems</a:t>
              </a:r>
              <a:endParaRPr lang="zh-HK" altLang="en-US" dirty="0"/>
            </a:p>
          </p:txBody>
        </p:sp>
      </p:grpSp>
      <p:sp>
        <p:nvSpPr>
          <p:cNvPr id="16" name="矩形 15"/>
          <p:cNvSpPr/>
          <p:nvPr/>
        </p:nvSpPr>
        <p:spPr>
          <a:xfrm>
            <a:off x="6209742" y="848985"/>
            <a:ext cx="1237839" cy="369332"/>
          </a:xfrm>
          <a:prstGeom prst="rect">
            <a:avLst/>
          </a:prstGeom>
        </p:spPr>
        <p:txBody>
          <a:bodyPr wrap="none">
            <a:spAutoFit/>
          </a:bodyPr>
          <a:lstStyle/>
          <a:p>
            <a:r>
              <a:rPr lang="en-US" altLang="zh-HK" b="1" dirty="0">
                <a:solidFill>
                  <a:srgbClr val="FF0000"/>
                </a:solidFill>
              </a:rPr>
              <a:t>dad/father</a:t>
            </a:r>
            <a:endParaRPr lang="zh-HK" altLang="en-US" b="1" dirty="0">
              <a:solidFill>
                <a:srgbClr val="FF0000"/>
              </a:solidFill>
            </a:endParaRPr>
          </a:p>
        </p:txBody>
      </p:sp>
      <p:sp>
        <p:nvSpPr>
          <p:cNvPr id="17" name="矩形 16"/>
          <p:cNvSpPr/>
          <p:nvPr/>
        </p:nvSpPr>
        <p:spPr>
          <a:xfrm flipH="1">
            <a:off x="9480824" y="1740024"/>
            <a:ext cx="809289" cy="369332"/>
          </a:xfrm>
          <a:prstGeom prst="rect">
            <a:avLst/>
          </a:prstGeom>
        </p:spPr>
        <p:txBody>
          <a:bodyPr wrap="square">
            <a:spAutoFit/>
          </a:bodyPr>
          <a:lstStyle/>
          <a:p>
            <a:r>
              <a:rPr lang="en-US" altLang="zh-HK" b="1" dirty="0">
                <a:solidFill>
                  <a:srgbClr val="FF0000"/>
                </a:solidFill>
              </a:rPr>
              <a:t>words</a:t>
            </a:r>
            <a:endParaRPr lang="zh-HK" altLang="en-US" b="1" dirty="0">
              <a:solidFill>
                <a:srgbClr val="FF0000"/>
              </a:solidFill>
            </a:endParaRPr>
          </a:p>
        </p:txBody>
      </p:sp>
      <p:sp>
        <p:nvSpPr>
          <p:cNvPr id="18" name="矩形 17"/>
          <p:cNvSpPr/>
          <p:nvPr/>
        </p:nvSpPr>
        <p:spPr>
          <a:xfrm>
            <a:off x="10564048" y="2714132"/>
            <a:ext cx="985799" cy="369332"/>
          </a:xfrm>
          <a:prstGeom prst="rect">
            <a:avLst/>
          </a:prstGeom>
        </p:spPr>
        <p:txBody>
          <a:bodyPr wrap="square">
            <a:spAutoFit/>
          </a:bodyPr>
          <a:lstStyle/>
          <a:p>
            <a:r>
              <a:rPr lang="en-US" altLang="zh-HK" b="1" dirty="0" smtClean="0">
                <a:solidFill>
                  <a:srgbClr val="FF0000"/>
                </a:solidFill>
              </a:rPr>
              <a:t>patient</a:t>
            </a:r>
            <a:endParaRPr lang="zh-HK" altLang="en-US" b="1" dirty="0">
              <a:solidFill>
                <a:srgbClr val="FF0000"/>
              </a:solidFill>
            </a:endParaRPr>
          </a:p>
        </p:txBody>
      </p:sp>
    </p:spTree>
    <p:extLst>
      <p:ext uri="{BB962C8B-B14F-4D97-AF65-F5344CB8AC3E}">
        <p14:creationId xmlns:p14="http://schemas.microsoft.com/office/powerpoint/2010/main" val="19328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p:bldP spid="18" grpId="0"/>
    </p:bldLst>
  </p:timing>
</p:sld>
</file>

<file path=ppt/theme/theme1.xml><?xml version="1.0" encoding="utf-8"?>
<a:theme xmlns:a="http://schemas.openxmlformats.org/drawingml/2006/main" name="框架">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TM03457475[[fn=框架]]</Template>
  <TotalTime>3116</TotalTime>
  <Words>2714</Words>
  <Application>Microsoft Office PowerPoint</Application>
  <PresentationFormat>Widescreen</PresentationFormat>
  <Paragraphs>298</Paragraphs>
  <Slides>22</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微軟正黑體</vt:lpstr>
      <vt:lpstr>新細明體</vt:lpstr>
      <vt:lpstr>幼圆</vt:lpstr>
      <vt:lpstr>Arial</vt:lpstr>
      <vt:lpstr>Calibri</vt:lpstr>
      <vt:lpstr>Corbel</vt:lpstr>
      <vt:lpstr>Times New Roman</vt:lpstr>
      <vt:lpstr>Wingdings</vt:lpstr>
      <vt:lpstr>Wingdings 2</vt:lpstr>
      <vt:lpstr>框架</vt:lpstr>
      <vt:lpstr>Shared reading on My Hero is You - how kids can fight COVID-19!</vt:lpstr>
      <vt:lpstr>Learning Objectives:</vt:lpstr>
      <vt:lpstr>Pre-reading activities</vt:lpstr>
      <vt:lpstr>PowerPoint Presentation</vt:lpstr>
      <vt:lpstr>While-reading activities:  First reading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reading  1. Read the story again and understand more about the characters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Writing task:  Sara and Ario visited Hong Kong one night. You met them and visited a place together. Write what you saw and did with them.</vt:lpstr>
      <vt:lpstr>PowerPoint Presentation</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reading on My Hero is You how kids can fight COVID-19!</dc:title>
  <dc:creator>FUNG, Ling Brenda</dc:creator>
  <cp:lastModifiedBy>CHEUNG, Chan-piu Bill</cp:lastModifiedBy>
  <cp:revision>247</cp:revision>
  <cp:lastPrinted>2020-06-24T08:48:32Z</cp:lastPrinted>
  <dcterms:created xsi:type="dcterms:W3CDTF">2020-06-10T04:12:52Z</dcterms:created>
  <dcterms:modified xsi:type="dcterms:W3CDTF">2020-06-24T15:40:48Z</dcterms:modified>
</cp:coreProperties>
</file>